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353" r:id="rId3"/>
    <p:sldId id="420" r:id="rId4"/>
    <p:sldId id="392" r:id="rId5"/>
    <p:sldId id="393" r:id="rId6"/>
    <p:sldId id="394" r:id="rId7"/>
    <p:sldId id="395" r:id="rId8"/>
    <p:sldId id="384" r:id="rId9"/>
    <p:sldId id="397" r:id="rId10"/>
    <p:sldId id="398" r:id="rId11"/>
    <p:sldId id="399" r:id="rId12"/>
    <p:sldId id="400" r:id="rId13"/>
    <p:sldId id="401" r:id="rId14"/>
    <p:sldId id="383" r:id="rId15"/>
    <p:sldId id="402" r:id="rId16"/>
    <p:sldId id="403" r:id="rId17"/>
    <p:sldId id="396" r:id="rId18"/>
    <p:sldId id="407" r:id="rId19"/>
    <p:sldId id="408" r:id="rId20"/>
    <p:sldId id="354" r:id="rId21"/>
    <p:sldId id="404" r:id="rId22"/>
    <p:sldId id="349" r:id="rId23"/>
    <p:sldId id="355" r:id="rId24"/>
    <p:sldId id="374" r:id="rId25"/>
    <p:sldId id="405" r:id="rId26"/>
    <p:sldId id="406" r:id="rId27"/>
    <p:sldId id="356" r:id="rId28"/>
    <p:sldId id="412" r:id="rId29"/>
    <p:sldId id="409" r:id="rId30"/>
    <p:sldId id="410" r:id="rId31"/>
    <p:sldId id="411" r:id="rId32"/>
    <p:sldId id="413" r:id="rId33"/>
    <p:sldId id="414" r:id="rId34"/>
    <p:sldId id="415" r:id="rId35"/>
    <p:sldId id="357" r:id="rId36"/>
    <p:sldId id="416" r:id="rId37"/>
    <p:sldId id="358" r:id="rId38"/>
    <p:sldId id="417" r:id="rId39"/>
    <p:sldId id="359" r:id="rId40"/>
    <p:sldId id="371" r:id="rId41"/>
    <p:sldId id="375" r:id="rId42"/>
    <p:sldId id="381" r:id="rId43"/>
    <p:sldId id="418" r:id="rId44"/>
    <p:sldId id="419" r:id="rId45"/>
  </p:sldIdLst>
  <p:sldSz cx="9144000" cy="6858000" type="screen4x3"/>
  <p:notesSz cx="6858000" cy="9144000"/>
  <p:defaultTextStyle>
    <a:defPPr>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8B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39" autoAdjust="0"/>
    <p:restoredTop sz="94660"/>
  </p:normalViewPr>
  <p:slideViewPr>
    <p:cSldViewPr snapToGrid="0" snapToObjects="1">
      <p:cViewPr>
        <p:scale>
          <a:sx n="125" d="100"/>
          <a:sy n="125" d="100"/>
        </p:scale>
        <p:origin x="-5608" y="-212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01DFFE-E8EE-284C-B7F9-C4120111A53F}" type="datetimeFigureOut">
              <a:rPr kumimoji="1" lang="zh-TW" altLang="en-US" smtClean="0"/>
              <a:t>17/4/4</a:t>
            </a:fld>
            <a:endParaRPr kumimoji="1" lang="zh-TW" altLang="en-US"/>
          </a:p>
        </p:txBody>
      </p:sp>
      <p:sp>
        <p:nvSpPr>
          <p:cNvPr id="4" name="投影片影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0B0180-0A4B-1043-A91C-AC2AB16056E1}" type="slidenum">
              <a:rPr kumimoji="1" lang="zh-TW" altLang="en-US" smtClean="0"/>
              <a:t>‹#›</a:t>
            </a:fld>
            <a:endParaRPr kumimoji="1" lang="zh-TW" altLang="en-US"/>
          </a:p>
        </p:txBody>
      </p:sp>
    </p:spTree>
    <p:extLst>
      <p:ext uri="{BB962C8B-B14F-4D97-AF65-F5344CB8AC3E}">
        <p14:creationId xmlns:p14="http://schemas.microsoft.com/office/powerpoint/2010/main" val="30090008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kumimoji="1" lang="zh-TW" altLang="en-US" smtClean="0"/>
              <a:t>按一下以編輯母片標題樣式</a:t>
            </a:r>
            <a:endParaRPr kumimoji="1" lang="zh-TW" altLang="en-US"/>
          </a:p>
        </p:txBody>
      </p:sp>
      <p:sp>
        <p:nvSpPr>
          <p:cNvPr id="3" name="子標題 2"/>
          <p:cNvSpPr>
            <a:spLocks noGrp="1"/>
          </p:cNvSpPr>
          <p:nvPr>
            <p:ph type="subTitle" idx="1"/>
          </p:nvPr>
        </p:nvSpPr>
        <p:spPr>
          <a:xfrm>
            <a:off x="1371600" y="3886200"/>
            <a:ext cx="6400800" cy="972364"/>
          </a:xfrm>
        </p:spPr>
        <p:txBody>
          <a:bodyPr anchor="ct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TW" altLang="en-US" dirty="0" smtClean="0"/>
              <a:t>按一下以編輯母片子標題樣式</a:t>
            </a:r>
            <a:endParaRPr kumimoji="1" lang="zh-TW" altLang="en-US" dirty="0"/>
          </a:p>
        </p:txBody>
      </p:sp>
      <p:sp>
        <p:nvSpPr>
          <p:cNvPr id="4" name="日期版面配置區 3"/>
          <p:cNvSpPr>
            <a:spLocks noGrp="1"/>
          </p:cNvSpPr>
          <p:nvPr>
            <p:ph type="dt" sz="half" idx="10"/>
          </p:nvPr>
        </p:nvSpPr>
        <p:spPr/>
        <p:txBody>
          <a:bodyPr/>
          <a:lstStyle/>
          <a:p>
            <a:fld id="{4FD7B7E8-E084-854E-B5A8-6B82748C85D9}" type="datetimeFigureOut">
              <a:rPr kumimoji="1" lang="zh-TW" altLang="en-US" smtClean="0"/>
              <a:t>17/4/4</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926054F5-5ECF-1947-AF61-069BCD82E5AE}" type="slidenum">
              <a:rPr kumimoji="1" lang="zh-TW" altLang="en-US" smtClean="0"/>
              <a:t>‹#›</a:t>
            </a:fld>
            <a:endParaRPr kumimoji="1" lang="zh-TW" altLang="en-US"/>
          </a:p>
        </p:txBody>
      </p:sp>
    </p:spTree>
    <p:extLst>
      <p:ext uri="{BB962C8B-B14F-4D97-AF65-F5344CB8AC3E}">
        <p14:creationId xmlns:p14="http://schemas.microsoft.com/office/powerpoint/2010/main" val="655955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a:xfrm>
            <a:off x="229251" y="1033585"/>
            <a:ext cx="8693313" cy="1298005"/>
          </a:xfrm>
        </p:spPr>
        <p:txBody>
          <a:bodyPr/>
          <a:lstStyle/>
          <a:p>
            <a:pPr lvl="0"/>
            <a:r>
              <a:rPr kumimoji="1" lang="zh-TW" altLang="en-US" dirty="0" smtClean="0"/>
              <a:t>按一下以編輯母片文字樣式</a:t>
            </a:r>
          </a:p>
          <a:p>
            <a:pPr lvl="1"/>
            <a:r>
              <a:rPr kumimoji="1" lang="zh-TW" altLang="en-US" dirty="0" smtClean="0"/>
              <a:t>第二層</a:t>
            </a:r>
          </a:p>
        </p:txBody>
      </p:sp>
      <p:sp>
        <p:nvSpPr>
          <p:cNvPr id="4" name="日期版面配置區 3"/>
          <p:cNvSpPr>
            <a:spLocks noGrp="1"/>
          </p:cNvSpPr>
          <p:nvPr>
            <p:ph type="dt" sz="half" idx="10"/>
          </p:nvPr>
        </p:nvSpPr>
        <p:spPr/>
        <p:txBody>
          <a:bodyPr/>
          <a:lstStyle/>
          <a:p>
            <a:fld id="{4FD7B7E8-E084-854E-B5A8-6B82748C85D9}" type="datetimeFigureOut">
              <a:rPr kumimoji="1" lang="zh-TW" altLang="en-US" smtClean="0"/>
              <a:t>17/4/4</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926054F5-5ECF-1947-AF61-069BCD82E5AE}" type="slidenum">
              <a:rPr kumimoji="1" lang="zh-TW" altLang="en-US" smtClean="0"/>
              <a:t>‹#›</a:t>
            </a:fld>
            <a:endParaRPr kumimoji="1" lang="zh-TW" altLang="en-US"/>
          </a:p>
        </p:txBody>
      </p:sp>
    </p:spTree>
    <p:extLst>
      <p:ext uri="{BB962C8B-B14F-4D97-AF65-F5344CB8AC3E}">
        <p14:creationId xmlns:p14="http://schemas.microsoft.com/office/powerpoint/2010/main" val="270437606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0" y="-6513"/>
            <a:ext cx="9144000" cy="835798"/>
          </a:xfrm>
          <a:prstGeom prst="rect">
            <a:avLst/>
          </a:prstGeom>
        </p:spPr>
        <p:txBody>
          <a:bodyPr vert="horz" lIns="91440" tIns="45720" rIns="91440" bIns="45720" rtlCol="0" anchor="ctr">
            <a:normAutofit/>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229251" y="929380"/>
            <a:ext cx="8693313" cy="2014415"/>
          </a:xfrm>
          <a:prstGeom prst="rect">
            <a:avLst/>
          </a:prstGeom>
        </p:spPr>
        <p:txBody>
          <a:bodyPr vert="horz" lIns="91440" tIns="45720" rIns="91440" bIns="45720" rtlCol="0">
            <a:normAutofit/>
          </a:bodyPr>
          <a:lstStyle/>
          <a:p>
            <a:pPr lvl="0"/>
            <a:r>
              <a:rPr kumimoji="1" lang="zh-TW" altLang="en-US" dirty="0" smtClean="0"/>
              <a:t>按一下以編輯母片文字樣式</a:t>
            </a:r>
          </a:p>
          <a:p>
            <a:pPr lvl="1"/>
            <a:r>
              <a:rPr kumimoji="1" lang="zh-TW" altLang="en-US" dirty="0" smtClean="0"/>
              <a:t>第二層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D7B7E8-E084-854E-B5A8-6B82748C85D9}" type="datetimeFigureOut">
              <a:rPr kumimoji="1" lang="zh-TW" altLang="en-US" smtClean="0"/>
              <a:t>17/4/4</a:t>
            </a:fld>
            <a:endParaRPr kumimoji="1"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6054F5-5ECF-1947-AF61-069BCD82E5AE}" type="slidenum">
              <a:rPr kumimoji="1" lang="zh-TW" altLang="en-US" smtClean="0"/>
              <a:t>‹#›</a:t>
            </a:fld>
            <a:endParaRPr kumimoji="1" lang="zh-TW" altLang="en-US"/>
          </a:p>
        </p:txBody>
      </p:sp>
    </p:spTree>
    <p:extLst>
      <p:ext uri="{BB962C8B-B14F-4D97-AF65-F5344CB8AC3E}">
        <p14:creationId xmlns:p14="http://schemas.microsoft.com/office/powerpoint/2010/main" val="682637797"/>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457200" rtl="0" eaLnBrk="1" latinLnBrk="0" hangingPunct="1">
        <a:spcBef>
          <a:spcPct val="0"/>
        </a:spcBef>
        <a:buNone/>
        <a:defRPr sz="3600" kern="1200">
          <a:solidFill>
            <a:schemeClr val="tx1"/>
          </a:solidFill>
          <a:latin typeface="+mj-lt"/>
          <a:ea typeface="+mj-ea"/>
          <a:cs typeface="+mj-cs"/>
        </a:defRPr>
      </a:lvl1pPr>
    </p:titleStyle>
    <p:bodyStyle>
      <a:lvl1pPr marL="514350" indent="-514350" algn="l" defTabSz="457200" rtl="0" eaLnBrk="1" latinLnBrk="0" hangingPunct="1">
        <a:spcBef>
          <a:spcPct val="20000"/>
        </a:spcBef>
        <a:buSzPct val="70000"/>
        <a:buFont typeface="+mj-lt"/>
        <a:buAutoNum type="arabicPeriod"/>
        <a:defRPr sz="2400" kern="1200">
          <a:solidFill>
            <a:schemeClr val="tx1"/>
          </a:solidFill>
          <a:latin typeface="+mn-lt"/>
          <a:ea typeface="+mn-ea"/>
          <a:cs typeface="+mn-cs"/>
        </a:defRPr>
      </a:lvl1pPr>
      <a:lvl2pPr marL="971550" indent="-514350" algn="l" defTabSz="457200" rtl="0" eaLnBrk="1" latinLnBrk="0" hangingPunct="1">
        <a:spcBef>
          <a:spcPct val="20000"/>
        </a:spcBef>
        <a:buSzPct val="70000"/>
        <a:buFont typeface="+mj-lt"/>
        <a:buAutoNum type="arabicPeriod"/>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829116"/>
            <a:ext cx="7772400" cy="2388275"/>
          </a:xfrm>
        </p:spPr>
        <p:txBody>
          <a:bodyPr>
            <a:normAutofit/>
          </a:bodyPr>
          <a:lstStyle/>
          <a:p>
            <a:r>
              <a:rPr kumimoji="1" lang="en-US" altLang="zh-TW" sz="4400" dirty="0" err="1" smtClean="0"/>
              <a:t>iOS</a:t>
            </a:r>
            <a:r>
              <a:rPr kumimoji="1" lang="en-US" altLang="zh-TW" sz="4400" dirty="0" smtClean="0"/>
              <a:t> </a:t>
            </a:r>
            <a:r>
              <a:rPr kumimoji="1" lang="en-US" altLang="zh-TW" sz="4400" dirty="0" err="1" smtClean="0"/>
              <a:t>Dev</a:t>
            </a:r>
            <a:r>
              <a:rPr kumimoji="1" lang="en-US" altLang="zh-TW" sz="4400" dirty="0" smtClean="0"/>
              <a:t> </a:t>
            </a:r>
            <a:r>
              <a:rPr kumimoji="1" lang="zh-TW" altLang="en-US" sz="4400" dirty="0" smtClean="0"/>
              <a:t>筆記</a:t>
            </a:r>
            <a:r>
              <a:rPr kumimoji="1" lang="en-US" altLang="zh-TW" sz="4400" dirty="0" smtClean="0"/>
              <a:t> 08</a:t>
            </a:r>
            <a:br>
              <a:rPr kumimoji="1" lang="en-US" altLang="zh-TW" sz="4400" dirty="0" smtClean="0"/>
            </a:br>
            <a:r>
              <a:rPr kumimoji="1" lang="zh-TW" altLang="en-US" sz="4400" dirty="0" smtClean="0"/>
              <a:t>社群網頁</a:t>
            </a:r>
            <a:endParaRPr kumimoji="1" lang="zh-TW" altLang="en-US" sz="4400" dirty="0"/>
          </a:p>
        </p:txBody>
      </p:sp>
      <p:sp>
        <p:nvSpPr>
          <p:cNvPr id="3" name="子標題 2"/>
          <p:cNvSpPr>
            <a:spLocks noGrp="1"/>
          </p:cNvSpPr>
          <p:nvPr>
            <p:ph type="subTitle" idx="1"/>
          </p:nvPr>
        </p:nvSpPr>
        <p:spPr/>
        <p:txBody>
          <a:bodyPr/>
          <a:lstStyle/>
          <a:p>
            <a:r>
              <a:rPr kumimoji="1" lang="en-US" altLang="zh-TW" dirty="0" smtClean="0"/>
              <a:t>2017.03.27</a:t>
            </a:r>
            <a:endParaRPr kumimoji="1" lang="zh-TW" altLang="en-US" dirty="0"/>
          </a:p>
        </p:txBody>
      </p:sp>
    </p:spTree>
    <p:extLst>
      <p:ext uri="{BB962C8B-B14F-4D97-AF65-F5344CB8AC3E}">
        <p14:creationId xmlns:p14="http://schemas.microsoft.com/office/powerpoint/2010/main" val="2455300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用</a:t>
            </a:r>
            <a:r>
              <a:rPr kumimoji="1" lang="en-US" altLang="zh-TW" dirty="0"/>
              <a:t> guard </a:t>
            </a:r>
            <a:r>
              <a:rPr kumimoji="1" lang="zh-TW" altLang="en-US" dirty="0"/>
              <a:t>處理</a:t>
            </a:r>
            <a:r>
              <a:rPr kumimoji="1" lang="en-US" altLang="zh-TW" dirty="0"/>
              <a:t> optional</a:t>
            </a:r>
            <a:endParaRPr kumimoji="1" lang="zh-TW" altLang="en-US" dirty="0"/>
          </a:p>
        </p:txBody>
      </p:sp>
      <p:sp>
        <p:nvSpPr>
          <p:cNvPr id="3" name="內容版面配置區 2"/>
          <p:cNvSpPr>
            <a:spLocks noGrp="1"/>
          </p:cNvSpPr>
          <p:nvPr>
            <p:ph idx="1"/>
          </p:nvPr>
        </p:nvSpPr>
        <p:spPr>
          <a:xfrm>
            <a:off x="229251" y="749011"/>
            <a:ext cx="8693313" cy="575783"/>
          </a:xfrm>
        </p:spPr>
        <p:txBody>
          <a:bodyPr>
            <a:normAutofit/>
          </a:bodyPr>
          <a:lstStyle/>
          <a:p>
            <a:r>
              <a:rPr kumimoji="1" lang="en-US" altLang="zh-TW" dirty="0" smtClean="0"/>
              <a:t>“If let” </a:t>
            </a:r>
            <a:r>
              <a:rPr kumimoji="1" lang="en-US" altLang="zh-TW" dirty="0" err="1" smtClean="0"/>
              <a:t>vs</a:t>
            </a:r>
            <a:r>
              <a:rPr kumimoji="1" lang="en-US" altLang="zh-TW" dirty="0" smtClean="0"/>
              <a:t> “guard let”</a:t>
            </a:r>
          </a:p>
        </p:txBody>
      </p:sp>
      <p:pic>
        <p:nvPicPr>
          <p:cNvPr id="5" name="圖片 4" descr="螢幕快照 2017-04-04 上午10.25.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18" y="2037525"/>
            <a:ext cx="8581764" cy="3565662"/>
          </a:xfrm>
          <a:prstGeom prst="rect">
            <a:avLst/>
          </a:prstGeom>
        </p:spPr>
      </p:pic>
      <p:sp>
        <p:nvSpPr>
          <p:cNvPr id="6" name="矩形圖說文字 5"/>
          <p:cNvSpPr/>
          <p:nvPr/>
        </p:nvSpPr>
        <p:spPr>
          <a:xfrm>
            <a:off x="7195873" y="1324794"/>
            <a:ext cx="1627909" cy="542329"/>
          </a:xfrm>
          <a:prstGeom prst="wedgeRectCallout">
            <a:avLst>
              <a:gd name="adj1" fmla="val -8657"/>
              <a:gd name="adj2" fmla="val 71861"/>
            </a:avLst>
          </a:prstGeom>
          <a:solidFill>
            <a:srgbClr val="FFFF00"/>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If let </a:t>
            </a:r>
            <a:r>
              <a:rPr kumimoji="1" lang="zh-TW" altLang="en-US" dirty="0" smtClean="0">
                <a:solidFill>
                  <a:srgbClr val="FF0000"/>
                </a:solidFill>
              </a:rPr>
              <a:t>的寫法</a:t>
            </a:r>
            <a:endParaRPr kumimoji="1" lang="zh-TW" altLang="en-US" dirty="0">
              <a:solidFill>
                <a:srgbClr val="FF0000"/>
              </a:solidFill>
            </a:endParaRPr>
          </a:p>
        </p:txBody>
      </p:sp>
      <p:sp>
        <p:nvSpPr>
          <p:cNvPr id="7" name="矩形 6"/>
          <p:cNvSpPr/>
          <p:nvPr/>
        </p:nvSpPr>
        <p:spPr>
          <a:xfrm>
            <a:off x="508491" y="2037525"/>
            <a:ext cx="7417333" cy="1288329"/>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8" name="矩形 7"/>
          <p:cNvSpPr/>
          <p:nvPr/>
        </p:nvSpPr>
        <p:spPr>
          <a:xfrm>
            <a:off x="508491" y="3478254"/>
            <a:ext cx="8216509" cy="865831"/>
          </a:xfrm>
          <a:prstGeom prst="rect">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0" name="矩形圖說文字 9"/>
          <p:cNvSpPr/>
          <p:nvPr/>
        </p:nvSpPr>
        <p:spPr>
          <a:xfrm>
            <a:off x="5677387" y="5482751"/>
            <a:ext cx="2533381" cy="1236129"/>
          </a:xfrm>
          <a:prstGeom prst="wedgeRectCallout">
            <a:avLst>
              <a:gd name="adj1" fmla="val -60950"/>
              <a:gd name="adj2" fmla="val -132871"/>
            </a:avLst>
          </a:prstGeom>
          <a:solidFill>
            <a:srgbClr val="FFFF00"/>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經過宣告以後</a:t>
            </a:r>
            <a:r>
              <a:rPr kumimoji="1" lang="en-US" altLang="zh-TW" dirty="0" smtClean="0">
                <a:solidFill>
                  <a:srgbClr val="FF0000"/>
                </a:solidFill>
              </a:rPr>
              <a:t> email </a:t>
            </a:r>
            <a:r>
              <a:rPr kumimoji="1" lang="zh-TW" altLang="en-US" dirty="0" smtClean="0">
                <a:solidFill>
                  <a:srgbClr val="FF0000"/>
                </a:solidFill>
              </a:rPr>
              <a:t>就被轉態成一個</a:t>
            </a:r>
            <a:r>
              <a:rPr kumimoji="1" lang="en-US" altLang="zh-TW" dirty="0" smtClean="0">
                <a:solidFill>
                  <a:srgbClr val="FF0000"/>
                </a:solidFill>
              </a:rPr>
              <a:t> String, </a:t>
            </a:r>
            <a:r>
              <a:rPr kumimoji="1" lang="zh-TW" altLang="en-US" dirty="0" smtClean="0">
                <a:solidFill>
                  <a:srgbClr val="FF0000"/>
                </a:solidFill>
              </a:rPr>
              <a:t>可以直接放入函式中使用</a:t>
            </a:r>
            <a:r>
              <a:rPr kumimoji="1" lang="en-US" altLang="zh-TW" dirty="0" smtClean="0">
                <a:solidFill>
                  <a:srgbClr val="FF0000"/>
                </a:solidFill>
              </a:rPr>
              <a:t>.</a:t>
            </a:r>
            <a:endParaRPr kumimoji="1" lang="zh-TW" altLang="en-US" dirty="0">
              <a:solidFill>
                <a:srgbClr val="FF0000"/>
              </a:solidFill>
            </a:endParaRPr>
          </a:p>
        </p:txBody>
      </p:sp>
      <p:cxnSp>
        <p:nvCxnSpPr>
          <p:cNvPr id="12" name="直線接點 11"/>
          <p:cNvCxnSpPr/>
          <p:nvPr/>
        </p:nvCxnSpPr>
        <p:spPr>
          <a:xfrm flipV="1">
            <a:off x="508491" y="4653203"/>
            <a:ext cx="3213700" cy="21897"/>
          </a:xfrm>
          <a:prstGeom prst="line">
            <a:avLst/>
          </a:prstGeom>
          <a:ln w="381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3" name="直線接點 12"/>
          <p:cNvCxnSpPr/>
          <p:nvPr/>
        </p:nvCxnSpPr>
        <p:spPr>
          <a:xfrm flipV="1">
            <a:off x="573307" y="4838450"/>
            <a:ext cx="3213700" cy="21897"/>
          </a:xfrm>
          <a:prstGeom prst="line">
            <a:avLst/>
          </a:prstGeom>
          <a:ln w="381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4" name="直線箭頭接點 13"/>
          <p:cNvCxnSpPr/>
          <p:nvPr/>
        </p:nvCxnSpPr>
        <p:spPr>
          <a:xfrm>
            <a:off x="2005105" y="3788255"/>
            <a:ext cx="2297310" cy="1379537"/>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5" name="矩形 14"/>
          <p:cNvSpPr/>
          <p:nvPr/>
        </p:nvSpPr>
        <p:spPr>
          <a:xfrm>
            <a:off x="1620370" y="3478254"/>
            <a:ext cx="769469" cy="310001"/>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Tree>
    <p:extLst>
      <p:ext uri="{BB962C8B-B14F-4D97-AF65-F5344CB8AC3E}">
        <p14:creationId xmlns:p14="http://schemas.microsoft.com/office/powerpoint/2010/main" val="148079059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descr="螢幕快照 2017-04-04 上午10.42.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451" y="1105820"/>
            <a:ext cx="8009445" cy="4958726"/>
          </a:xfrm>
          <a:prstGeom prst="rect">
            <a:avLst/>
          </a:prstGeom>
        </p:spPr>
      </p:pic>
      <p:sp>
        <p:nvSpPr>
          <p:cNvPr id="2" name="標題 1"/>
          <p:cNvSpPr>
            <a:spLocks noGrp="1"/>
          </p:cNvSpPr>
          <p:nvPr>
            <p:ph type="title"/>
          </p:nvPr>
        </p:nvSpPr>
        <p:spPr/>
        <p:txBody>
          <a:bodyPr/>
          <a:lstStyle/>
          <a:p>
            <a:r>
              <a:rPr kumimoji="1" lang="zh-TW" altLang="en-US" dirty="0"/>
              <a:t>用</a:t>
            </a:r>
            <a:r>
              <a:rPr kumimoji="1" lang="en-US" altLang="zh-TW" dirty="0"/>
              <a:t> guard </a:t>
            </a:r>
            <a:r>
              <a:rPr kumimoji="1" lang="zh-TW" altLang="en-US" dirty="0"/>
              <a:t>處理</a:t>
            </a:r>
            <a:r>
              <a:rPr kumimoji="1" lang="en-US" altLang="zh-TW" dirty="0"/>
              <a:t> optional</a:t>
            </a:r>
            <a:endParaRPr kumimoji="1" lang="zh-TW" altLang="en-US" dirty="0"/>
          </a:p>
        </p:txBody>
      </p:sp>
      <p:sp>
        <p:nvSpPr>
          <p:cNvPr id="3" name="內容版面配置區 2"/>
          <p:cNvSpPr>
            <a:spLocks noGrp="1"/>
          </p:cNvSpPr>
          <p:nvPr>
            <p:ph idx="1"/>
          </p:nvPr>
        </p:nvSpPr>
        <p:spPr>
          <a:xfrm>
            <a:off x="229251" y="749011"/>
            <a:ext cx="8693313" cy="575783"/>
          </a:xfrm>
        </p:spPr>
        <p:txBody>
          <a:bodyPr>
            <a:normAutofit/>
          </a:bodyPr>
          <a:lstStyle/>
          <a:p>
            <a:r>
              <a:rPr kumimoji="1" lang="zh-TW" altLang="en-US" dirty="0" smtClean="0"/>
              <a:t>使用</a:t>
            </a:r>
            <a:r>
              <a:rPr kumimoji="1" lang="en-US" altLang="zh-TW" dirty="0" smtClean="0"/>
              <a:t> Firebase </a:t>
            </a:r>
            <a:r>
              <a:rPr kumimoji="1" lang="zh-TW" altLang="en-US" dirty="0" smtClean="0"/>
              <a:t>資料庫</a:t>
            </a:r>
            <a:endParaRPr kumimoji="1" lang="en-US" altLang="zh-TW" dirty="0" smtClean="0"/>
          </a:p>
        </p:txBody>
      </p:sp>
      <p:sp>
        <p:nvSpPr>
          <p:cNvPr id="8" name="矩形 7"/>
          <p:cNvSpPr/>
          <p:nvPr/>
        </p:nvSpPr>
        <p:spPr>
          <a:xfrm>
            <a:off x="1296719" y="4005305"/>
            <a:ext cx="7527063" cy="1478959"/>
          </a:xfrm>
          <a:prstGeom prst="rect">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0" name="矩形圖說文字 9"/>
          <p:cNvSpPr/>
          <p:nvPr/>
        </p:nvSpPr>
        <p:spPr>
          <a:xfrm>
            <a:off x="5484758" y="4382465"/>
            <a:ext cx="2114087" cy="773338"/>
          </a:xfrm>
          <a:prstGeom prst="wedgeRectCallout">
            <a:avLst>
              <a:gd name="adj1" fmla="val -31854"/>
              <a:gd name="adj2" fmla="val -70767"/>
            </a:avLst>
          </a:prstGeom>
          <a:solidFill>
            <a:srgbClr val="FFFF00"/>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輸入參數</a:t>
            </a:r>
            <a:r>
              <a:rPr kumimoji="1" lang="en-US" altLang="zh-TW" dirty="0" smtClean="0">
                <a:solidFill>
                  <a:srgbClr val="FF0000"/>
                </a:solidFill>
              </a:rPr>
              <a:t>: email, password</a:t>
            </a:r>
            <a:endParaRPr kumimoji="1" lang="zh-TW" altLang="en-US" dirty="0">
              <a:solidFill>
                <a:srgbClr val="FF0000"/>
              </a:solidFill>
            </a:endParaRPr>
          </a:p>
        </p:txBody>
      </p:sp>
      <p:sp>
        <p:nvSpPr>
          <p:cNvPr id="6" name="矩形圖說文字 5"/>
          <p:cNvSpPr/>
          <p:nvPr/>
        </p:nvSpPr>
        <p:spPr>
          <a:xfrm>
            <a:off x="6144761" y="2018669"/>
            <a:ext cx="2481964" cy="1051077"/>
          </a:xfrm>
          <a:prstGeom prst="wedgeRectCallout">
            <a:avLst>
              <a:gd name="adj1" fmla="val 8393"/>
              <a:gd name="adj2" fmla="val 132783"/>
            </a:avLst>
          </a:prstGeom>
          <a:solidFill>
            <a:srgbClr val="FFFF00"/>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Call back: user, or error, </a:t>
            </a:r>
            <a:r>
              <a:rPr kumimoji="1" lang="zh-TW" altLang="en-US" dirty="0" smtClean="0">
                <a:solidFill>
                  <a:srgbClr val="FF0000"/>
                </a:solidFill>
              </a:rPr>
              <a:t>並執行</a:t>
            </a:r>
            <a:r>
              <a:rPr kumimoji="1" lang="en-US" altLang="zh-TW" dirty="0" smtClean="0">
                <a:solidFill>
                  <a:srgbClr val="FF0000"/>
                </a:solidFill>
              </a:rPr>
              <a:t> {</a:t>
            </a:r>
            <a:r>
              <a:rPr kumimoji="1" lang="mr-IN" altLang="zh-TW" dirty="0" smtClean="0">
                <a:solidFill>
                  <a:srgbClr val="FF0000"/>
                </a:solidFill>
              </a:rPr>
              <a:t>…</a:t>
            </a:r>
            <a:r>
              <a:rPr kumimoji="1" lang="en-US" altLang="zh-TW" dirty="0" smtClean="0">
                <a:solidFill>
                  <a:srgbClr val="FF0000"/>
                </a:solidFill>
              </a:rPr>
              <a:t>.} </a:t>
            </a:r>
            <a:r>
              <a:rPr kumimoji="1" lang="zh-TW" altLang="en-US" dirty="0" smtClean="0">
                <a:solidFill>
                  <a:srgbClr val="FF0000"/>
                </a:solidFill>
              </a:rPr>
              <a:t>裡的任務</a:t>
            </a:r>
            <a:r>
              <a:rPr kumimoji="1" lang="en-US" altLang="zh-TW" dirty="0" smtClean="0">
                <a:solidFill>
                  <a:srgbClr val="FF0000"/>
                </a:solidFill>
              </a:rPr>
              <a:t>, {..}  </a:t>
            </a:r>
            <a:r>
              <a:rPr kumimoji="1" lang="zh-TW" altLang="en-US" dirty="0" smtClean="0">
                <a:solidFill>
                  <a:srgbClr val="FF0000"/>
                </a:solidFill>
              </a:rPr>
              <a:t>是</a:t>
            </a:r>
            <a:r>
              <a:rPr kumimoji="1" lang="en-US" altLang="zh-TW" dirty="0" smtClean="0">
                <a:solidFill>
                  <a:srgbClr val="FF0000"/>
                </a:solidFill>
              </a:rPr>
              <a:t> closure </a:t>
            </a:r>
            <a:r>
              <a:rPr kumimoji="1" lang="zh-TW" altLang="en-US" dirty="0" smtClean="0">
                <a:solidFill>
                  <a:srgbClr val="FF0000"/>
                </a:solidFill>
              </a:rPr>
              <a:t>的邊界</a:t>
            </a:r>
            <a:endParaRPr kumimoji="1" lang="zh-TW" altLang="en-US" dirty="0">
              <a:solidFill>
                <a:srgbClr val="FF0000"/>
              </a:solidFill>
            </a:endParaRPr>
          </a:p>
        </p:txBody>
      </p:sp>
      <p:sp>
        <p:nvSpPr>
          <p:cNvPr id="16" name="矩形圖說文字 15"/>
          <p:cNvSpPr/>
          <p:nvPr/>
        </p:nvSpPr>
        <p:spPr>
          <a:xfrm>
            <a:off x="2038536" y="5539007"/>
            <a:ext cx="2164483" cy="1051077"/>
          </a:xfrm>
          <a:prstGeom prst="wedgeRectCallout">
            <a:avLst>
              <a:gd name="adj1" fmla="val 32671"/>
              <a:gd name="adj2" fmla="val -74509"/>
            </a:avLst>
          </a:prstGeom>
          <a:solidFill>
            <a:srgbClr val="FFFF00"/>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TW" altLang="en-US" dirty="0">
                <a:solidFill>
                  <a:srgbClr val="FF0000"/>
                </a:solidFill>
              </a:rPr>
              <a:t>如果已經在</a:t>
            </a:r>
            <a:r>
              <a:rPr kumimoji="1" lang="en-US" altLang="zh-TW" dirty="0">
                <a:solidFill>
                  <a:srgbClr val="FF0000"/>
                </a:solidFill>
              </a:rPr>
              <a:t> </a:t>
            </a:r>
            <a:r>
              <a:rPr kumimoji="1" lang="en-US" altLang="zh-TW" dirty="0" smtClean="0">
                <a:solidFill>
                  <a:srgbClr val="FF0000"/>
                </a:solidFill>
              </a:rPr>
              <a:t>Firebase </a:t>
            </a:r>
            <a:r>
              <a:rPr kumimoji="1" lang="zh-TW" altLang="en-US" dirty="0" smtClean="0">
                <a:solidFill>
                  <a:srgbClr val="FF0000"/>
                </a:solidFill>
              </a:rPr>
              <a:t>啟用過帳密資料庫</a:t>
            </a:r>
            <a:r>
              <a:rPr kumimoji="1" lang="en-US" altLang="zh-TW" dirty="0" smtClean="0">
                <a:solidFill>
                  <a:srgbClr val="FF0000"/>
                </a:solidFill>
              </a:rPr>
              <a:t>,</a:t>
            </a:r>
            <a:r>
              <a:rPr kumimoji="1" lang="zh-TW" altLang="en-US" dirty="0" smtClean="0">
                <a:solidFill>
                  <a:srgbClr val="FF0000"/>
                </a:solidFill>
              </a:rPr>
              <a:t>登錄過帳密</a:t>
            </a:r>
            <a:r>
              <a:rPr kumimoji="1" lang="en-US" altLang="zh-TW" dirty="0" smtClean="0">
                <a:solidFill>
                  <a:srgbClr val="FF0000"/>
                </a:solidFill>
              </a:rPr>
              <a:t>, </a:t>
            </a:r>
            <a:r>
              <a:rPr kumimoji="1" lang="zh-TW" altLang="en-US" dirty="0" smtClean="0">
                <a:solidFill>
                  <a:srgbClr val="FF0000"/>
                </a:solidFill>
              </a:rPr>
              <a:t>執行此事後會帶出帳號</a:t>
            </a:r>
            <a:endParaRPr kumimoji="1" lang="en-US" altLang="zh-TW" dirty="0">
              <a:solidFill>
                <a:srgbClr val="FF0000"/>
              </a:solidFill>
            </a:endParaRPr>
          </a:p>
        </p:txBody>
      </p:sp>
    </p:spTree>
    <p:extLst>
      <p:ext uri="{BB962C8B-B14F-4D97-AF65-F5344CB8AC3E}">
        <p14:creationId xmlns:p14="http://schemas.microsoft.com/office/powerpoint/2010/main" val="312525319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Firebase </a:t>
            </a:r>
            <a:r>
              <a:rPr kumimoji="1" lang="zh-TW" altLang="en-US" dirty="0" smtClean="0"/>
              <a:t>資料庫小結</a:t>
            </a:r>
            <a:endParaRPr kumimoji="1" lang="zh-TW" altLang="en-US" dirty="0"/>
          </a:p>
        </p:txBody>
      </p:sp>
      <p:sp>
        <p:nvSpPr>
          <p:cNvPr id="3" name="內容版面配置區 2"/>
          <p:cNvSpPr>
            <a:spLocks noGrp="1"/>
          </p:cNvSpPr>
          <p:nvPr>
            <p:ph idx="1"/>
          </p:nvPr>
        </p:nvSpPr>
        <p:spPr>
          <a:xfrm>
            <a:off x="229251" y="749011"/>
            <a:ext cx="8693313" cy="5864012"/>
          </a:xfrm>
        </p:spPr>
        <p:txBody>
          <a:bodyPr>
            <a:normAutofit/>
          </a:bodyPr>
          <a:lstStyle/>
          <a:p>
            <a:r>
              <a:rPr kumimoji="1" lang="zh-TW" altLang="en-US" dirty="0" smtClean="0"/>
              <a:t>可以當作</a:t>
            </a:r>
            <a:r>
              <a:rPr kumimoji="1" lang="en-US" altLang="zh-TW" dirty="0" smtClean="0"/>
              <a:t> </a:t>
            </a:r>
            <a:r>
              <a:rPr kumimoji="1" lang="zh-TW" altLang="en-US" dirty="0" smtClean="0"/>
              <a:t>後台</a:t>
            </a:r>
            <a:endParaRPr kumimoji="1" lang="en-US" altLang="zh-TW" dirty="0" smtClean="0"/>
          </a:p>
          <a:p>
            <a:r>
              <a:rPr kumimoji="1" lang="zh-TW" altLang="en-US" dirty="0" smtClean="0"/>
              <a:t>有了</a:t>
            </a:r>
            <a:r>
              <a:rPr kumimoji="1" lang="en-US" altLang="zh-TW" dirty="0" smtClean="0"/>
              <a:t> Firebase, </a:t>
            </a:r>
            <a:r>
              <a:rPr kumimoji="1" lang="zh-TW" altLang="en-US" dirty="0" smtClean="0"/>
              <a:t>就省掉用</a:t>
            </a:r>
            <a:r>
              <a:rPr kumimoji="1" lang="en-US" altLang="zh-TW" dirty="0" smtClean="0"/>
              <a:t> PHP </a:t>
            </a:r>
            <a:r>
              <a:rPr kumimoji="1" lang="zh-TW" altLang="en-US" dirty="0" smtClean="0"/>
              <a:t>寫一堆</a:t>
            </a:r>
            <a:r>
              <a:rPr kumimoji="1" lang="en-US" altLang="zh-TW" dirty="0" smtClean="0"/>
              <a:t> code</a:t>
            </a:r>
            <a:r>
              <a:rPr kumimoji="1" lang="zh-TW" altLang="en-US" dirty="0" smtClean="0"/>
              <a:t>例如說</a:t>
            </a:r>
            <a:endParaRPr kumimoji="1" lang="en-US" altLang="zh-TW" dirty="0" smtClean="0"/>
          </a:p>
          <a:p>
            <a:pPr lvl="1"/>
            <a:r>
              <a:rPr kumimoji="1" lang="zh-TW" altLang="en-US" dirty="0" smtClean="0"/>
              <a:t>會員資料庫登入管制</a:t>
            </a:r>
            <a:r>
              <a:rPr kumimoji="1" lang="en-US" altLang="zh-TW" dirty="0" smtClean="0"/>
              <a:t>, </a:t>
            </a:r>
            <a:r>
              <a:rPr kumimoji="1" lang="zh-TW" altLang="en-US" dirty="0" smtClean="0"/>
              <a:t>不符合就進不來</a:t>
            </a:r>
            <a:r>
              <a:rPr kumimoji="1" lang="en-US" altLang="zh-TW" dirty="0" smtClean="0"/>
              <a:t>.</a:t>
            </a:r>
          </a:p>
          <a:p>
            <a:pPr lvl="1"/>
            <a:r>
              <a:rPr kumimoji="1" lang="zh-TW" altLang="en-US" dirty="0" smtClean="0"/>
              <a:t>帳號密碼註冊</a:t>
            </a:r>
            <a:r>
              <a:rPr kumimoji="1" lang="en-US" altLang="zh-TW" dirty="0" smtClean="0"/>
              <a:t>.</a:t>
            </a:r>
          </a:p>
          <a:p>
            <a:pPr lvl="1"/>
            <a:r>
              <a:rPr kumimoji="1" lang="zh-TW" altLang="en-US" dirty="0" smtClean="0"/>
              <a:t>多次輸入密碼錯誤的反應</a:t>
            </a:r>
            <a:r>
              <a:rPr kumimoji="1" lang="en-US" altLang="zh-TW" dirty="0" smtClean="0"/>
              <a:t>.</a:t>
            </a:r>
          </a:p>
          <a:p>
            <a:pPr lvl="1"/>
            <a:r>
              <a:rPr kumimoji="1" lang="zh-TW" altLang="en-US" dirty="0" smtClean="0"/>
              <a:t>忘記密碼的重新驗證重設</a:t>
            </a:r>
            <a:r>
              <a:rPr kumimoji="1" lang="en-US" altLang="zh-TW" dirty="0" smtClean="0"/>
              <a:t>.</a:t>
            </a:r>
          </a:p>
          <a:p>
            <a:pPr lvl="1"/>
            <a:r>
              <a:rPr kumimoji="1" lang="en-US" altLang="zh-TW" dirty="0" smtClean="0"/>
              <a:t>Firebase </a:t>
            </a:r>
            <a:r>
              <a:rPr kumimoji="1" lang="zh-TW" altLang="en-US" dirty="0" smtClean="0"/>
              <a:t>在手機首次登陸之後發一個權杖</a:t>
            </a:r>
            <a:r>
              <a:rPr kumimoji="1" lang="en-US" altLang="zh-TW" dirty="0" smtClean="0"/>
              <a:t>(Token)</a:t>
            </a:r>
            <a:r>
              <a:rPr kumimoji="1" lang="zh-TW" altLang="en-US" dirty="0" smtClean="0"/>
              <a:t>給手機</a:t>
            </a:r>
            <a:r>
              <a:rPr kumimoji="1" lang="en-US" altLang="zh-TW" dirty="0" smtClean="0"/>
              <a:t>, </a:t>
            </a:r>
            <a:r>
              <a:rPr kumimoji="1" lang="zh-TW" altLang="en-US" dirty="0" smtClean="0"/>
              <a:t>以後用這個確認身份</a:t>
            </a:r>
            <a:r>
              <a:rPr kumimoji="1" lang="en-US" altLang="zh-TW" dirty="0" smtClean="0"/>
              <a:t>, </a:t>
            </a:r>
            <a:r>
              <a:rPr kumimoji="1" lang="zh-TW" altLang="en-US" dirty="0" smtClean="0"/>
              <a:t>手機記住</a:t>
            </a:r>
            <a:r>
              <a:rPr kumimoji="1" lang="en-US" altLang="zh-TW" dirty="0" smtClean="0"/>
              <a:t> token </a:t>
            </a:r>
            <a:r>
              <a:rPr kumimoji="1" lang="zh-TW" altLang="en-US" dirty="0" smtClean="0"/>
              <a:t>不記住密碼</a:t>
            </a:r>
            <a:r>
              <a:rPr kumimoji="1" lang="en-US" altLang="zh-TW" dirty="0"/>
              <a:t>.</a:t>
            </a:r>
            <a:endParaRPr kumimoji="1" lang="en-US" altLang="zh-TW" dirty="0" smtClean="0"/>
          </a:p>
          <a:p>
            <a:pPr lvl="1"/>
            <a:endParaRPr kumimoji="1" lang="en-US" altLang="zh-TW" dirty="0" smtClean="0"/>
          </a:p>
          <a:p>
            <a:pPr lvl="1"/>
            <a:endParaRPr kumimoji="1" lang="en-US" altLang="zh-TW" dirty="0" smtClean="0"/>
          </a:p>
        </p:txBody>
      </p:sp>
    </p:spTree>
    <p:extLst>
      <p:ext uri="{BB962C8B-B14F-4D97-AF65-F5344CB8AC3E}">
        <p14:creationId xmlns:p14="http://schemas.microsoft.com/office/powerpoint/2010/main" val="6944499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進入點管理</a:t>
            </a:r>
            <a:endParaRPr kumimoji="1" lang="zh-TW" altLang="en-US" dirty="0"/>
          </a:p>
        </p:txBody>
      </p:sp>
      <p:sp>
        <p:nvSpPr>
          <p:cNvPr id="3" name="內容版面配置區 2"/>
          <p:cNvSpPr>
            <a:spLocks noGrp="1"/>
          </p:cNvSpPr>
          <p:nvPr>
            <p:ph idx="1"/>
          </p:nvPr>
        </p:nvSpPr>
        <p:spPr>
          <a:xfrm>
            <a:off x="229251" y="749011"/>
            <a:ext cx="8693313" cy="5864012"/>
          </a:xfrm>
        </p:spPr>
        <p:txBody>
          <a:bodyPr>
            <a:normAutofit/>
          </a:bodyPr>
          <a:lstStyle/>
          <a:p>
            <a:r>
              <a:rPr kumimoji="1" lang="zh-TW" altLang="en-US" dirty="0" smtClean="0"/>
              <a:t>根據需求</a:t>
            </a:r>
            <a:r>
              <a:rPr kumimoji="1" lang="en-US" altLang="zh-TW" dirty="0" smtClean="0"/>
              <a:t>, </a:t>
            </a:r>
            <a:r>
              <a:rPr kumimoji="1" lang="zh-TW" altLang="en-US" dirty="0" smtClean="0"/>
              <a:t>有</a:t>
            </a:r>
            <a:r>
              <a:rPr kumimoji="1" lang="en-US" altLang="zh-TW" dirty="0" smtClean="0"/>
              <a:t>”</a:t>
            </a:r>
            <a:r>
              <a:rPr kumimoji="1" lang="zh-TW" altLang="en-US" dirty="0" smtClean="0"/>
              <a:t>登入</a:t>
            </a:r>
            <a:r>
              <a:rPr kumimoji="1" lang="en-US" altLang="zh-TW" dirty="0" smtClean="0"/>
              <a:t>”,”</a:t>
            </a:r>
            <a:r>
              <a:rPr kumimoji="1" lang="zh-TW" altLang="en-US" dirty="0" smtClean="0"/>
              <a:t>註冊</a:t>
            </a:r>
            <a:r>
              <a:rPr kumimoji="1" lang="en-US" altLang="zh-TW" dirty="0" smtClean="0"/>
              <a:t>”</a:t>
            </a:r>
            <a:r>
              <a:rPr kumimoji="1" lang="zh-TW" altLang="en-US" dirty="0" smtClean="0"/>
              <a:t>及</a:t>
            </a:r>
            <a:r>
              <a:rPr kumimoji="1" lang="en-US" altLang="zh-TW" dirty="0" smtClean="0"/>
              <a:t>”</a:t>
            </a:r>
            <a:r>
              <a:rPr kumimoji="1" lang="zh-TW" altLang="en-US" dirty="0" smtClean="0"/>
              <a:t>主頁面</a:t>
            </a:r>
            <a:r>
              <a:rPr kumimoji="1" lang="en-US" altLang="zh-TW" dirty="0" smtClean="0"/>
              <a:t>”. </a:t>
            </a:r>
          </a:p>
          <a:p>
            <a:r>
              <a:rPr kumimoji="1" lang="zh-TW" altLang="en-US" dirty="0" smtClean="0"/>
              <a:t>對已經有帳號的</a:t>
            </a:r>
            <a:r>
              <a:rPr kumimoji="1" lang="en-US" altLang="zh-TW" dirty="0" smtClean="0"/>
              <a:t>user, </a:t>
            </a:r>
            <a:r>
              <a:rPr kumimoji="1" lang="zh-TW" altLang="en-US" dirty="0" smtClean="0"/>
              <a:t>不需要</a:t>
            </a:r>
            <a:r>
              <a:rPr kumimoji="1" lang="en-US" altLang="zh-TW" dirty="0" smtClean="0"/>
              <a:t>”</a:t>
            </a:r>
            <a:r>
              <a:rPr kumimoji="1" lang="zh-TW" altLang="en-US" dirty="0" smtClean="0"/>
              <a:t>註冊</a:t>
            </a:r>
            <a:r>
              <a:rPr kumimoji="1" lang="en-US" altLang="zh-TW" dirty="0" smtClean="0"/>
              <a:t>”</a:t>
            </a:r>
            <a:r>
              <a:rPr kumimoji="1" lang="zh-TW" altLang="en-US" dirty="0" smtClean="0"/>
              <a:t>頁面</a:t>
            </a:r>
            <a:endParaRPr kumimoji="1" lang="en-US" altLang="zh-TW" dirty="0" smtClean="0"/>
          </a:p>
          <a:p>
            <a:r>
              <a:rPr kumimoji="1" lang="zh-TW" altLang="en-US" dirty="0" smtClean="0"/>
              <a:t>對已經在使用程式的</a:t>
            </a:r>
            <a:r>
              <a:rPr kumimoji="1" lang="en-US" altLang="zh-TW" dirty="0" smtClean="0"/>
              <a:t> user,</a:t>
            </a:r>
            <a:r>
              <a:rPr kumimoji="1" lang="zh-TW" altLang="en-US" dirty="0" smtClean="0"/>
              <a:t>不需要</a:t>
            </a:r>
            <a:r>
              <a:rPr kumimoji="1" lang="en-US" altLang="zh-TW" dirty="0" smtClean="0"/>
              <a:t>”</a:t>
            </a:r>
            <a:r>
              <a:rPr kumimoji="1" lang="zh-TW" altLang="en-US" dirty="0" smtClean="0"/>
              <a:t>登入</a:t>
            </a:r>
            <a:r>
              <a:rPr kumimoji="1" lang="en-US" altLang="zh-TW" dirty="0" smtClean="0"/>
              <a:t>”</a:t>
            </a:r>
            <a:r>
              <a:rPr kumimoji="1" lang="zh-TW" altLang="en-US" dirty="0" smtClean="0"/>
              <a:t>頁面</a:t>
            </a:r>
            <a:endParaRPr kumimoji="1" lang="en-US" altLang="zh-TW" dirty="0" smtClean="0"/>
          </a:p>
          <a:p>
            <a:r>
              <a:rPr kumimoji="1" lang="zh-TW" altLang="en-US" dirty="0" smtClean="0"/>
              <a:t>經由觀測</a:t>
            </a:r>
            <a:r>
              <a:rPr kumimoji="1" lang="en-US" altLang="zh-TW" dirty="0" smtClean="0"/>
              <a:t> user </a:t>
            </a:r>
            <a:r>
              <a:rPr kumimoji="1" lang="zh-TW" altLang="en-US" dirty="0" smtClean="0"/>
              <a:t>現在使用中嗎</a:t>
            </a:r>
            <a:r>
              <a:rPr kumimoji="1" lang="en-US" altLang="zh-TW" dirty="0" smtClean="0"/>
              <a:t>? </a:t>
            </a:r>
            <a:r>
              <a:rPr kumimoji="1" lang="zh-TW" altLang="en-US" dirty="0" smtClean="0"/>
              <a:t>來切換給</a:t>
            </a:r>
            <a:r>
              <a:rPr kumimoji="1" lang="en-US" altLang="zh-TW" dirty="0" smtClean="0"/>
              <a:t> user </a:t>
            </a:r>
            <a:r>
              <a:rPr kumimoji="1" lang="zh-TW" altLang="en-US" dirty="0" smtClean="0"/>
              <a:t>是</a:t>
            </a:r>
            <a:r>
              <a:rPr kumimoji="1" lang="en-US" altLang="zh-TW" dirty="0" smtClean="0"/>
              <a:t>”</a:t>
            </a:r>
            <a:r>
              <a:rPr kumimoji="1" lang="zh-TW" altLang="en-US" dirty="0" smtClean="0"/>
              <a:t>主頁面</a:t>
            </a:r>
            <a:r>
              <a:rPr kumimoji="1" lang="en-US" altLang="zh-TW" dirty="0" smtClean="0"/>
              <a:t>”</a:t>
            </a:r>
            <a:r>
              <a:rPr kumimoji="1" lang="zh-TW" altLang="en-US" dirty="0" smtClean="0"/>
              <a:t>還是</a:t>
            </a:r>
            <a:r>
              <a:rPr kumimoji="1" lang="en-US" altLang="zh-TW" dirty="0" smtClean="0"/>
              <a:t>”</a:t>
            </a:r>
            <a:r>
              <a:rPr kumimoji="1" lang="zh-TW" altLang="en-US" dirty="0" smtClean="0"/>
              <a:t>登入</a:t>
            </a:r>
            <a:r>
              <a:rPr kumimoji="1" lang="en-US" altLang="zh-TW" dirty="0" smtClean="0"/>
              <a:t>”</a:t>
            </a:r>
            <a:r>
              <a:rPr kumimoji="1" lang="zh-TW" altLang="en-US" dirty="0" smtClean="0"/>
              <a:t>頁面</a:t>
            </a:r>
            <a:r>
              <a:rPr kumimoji="1" lang="en-US" altLang="zh-TW" dirty="0" smtClean="0"/>
              <a:t>.</a:t>
            </a:r>
          </a:p>
          <a:p>
            <a:pPr lvl="1"/>
            <a:r>
              <a:rPr kumimoji="1" lang="zh-TW" altLang="en-US" dirty="0" smtClean="0"/>
              <a:t>內定</a:t>
            </a:r>
            <a:r>
              <a:rPr kumimoji="1" lang="en-US" altLang="zh-TW" dirty="0" smtClean="0"/>
              <a:t> : </a:t>
            </a:r>
            <a:r>
              <a:rPr kumimoji="1" lang="zh-TW" altLang="en-US" dirty="0" smtClean="0"/>
              <a:t>主畫面</a:t>
            </a:r>
            <a:r>
              <a:rPr kumimoji="1" lang="en-US" altLang="zh-TW" dirty="0" smtClean="0"/>
              <a:t>-</a:t>
            </a:r>
            <a:r>
              <a:rPr kumimoji="1" lang="zh-TW" altLang="en-US" dirty="0" smtClean="0"/>
              <a:t>而且只要沒有登出一直在登入狀態</a:t>
            </a:r>
            <a:endParaRPr kumimoji="1" lang="en-US" altLang="zh-TW" dirty="0" smtClean="0"/>
          </a:p>
          <a:p>
            <a:pPr lvl="1"/>
            <a:r>
              <a:rPr kumimoji="1" lang="zh-TW" altLang="en-US" dirty="0" smtClean="0"/>
              <a:t>沒有在使用</a:t>
            </a:r>
            <a:r>
              <a:rPr kumimoji="1" lang="en-US" altLang="zh-TW" dirty="0" smtClean="0"/>
              <a:t> </a:t>
            </a:r>
            <a:r>
              <a:rPr kumimoji="1" lang="en-US" altLang="zh-TW" dirty="0" smtClean="0">
                <a:sym typeface="Wingdings"/>
              </a:rPr>
              <a:t> </a:t>
            </a:r>
            <a:r>
              <a:rPr kumimoji="1" lang="zh-TW" altLang="en-US" dirty="0" smtClean="0">
                <a:sym typeface="Wingdings"/>
              </a:rPr>
              <a:t>登入畫面</a:t>
            </a:r>
            <a:r>
              <a:rPr kumimoji="1" lang="en-US" altLang="zh-TW" dirty="0" smtClean="0">
                <a:sym typeface="Wingdings"/>
              </a:rPr>
              <a:t> (</a:t>
            </a:r>
            <a:r>
              <a:rPr kumimoji="1" lang="zh-TW" altLang="en-US" dirty="0" smtClean="0">
                <a:sym typeface="Wingdings"/>
              </a:rPr>
              <a:t>當作是例外</a:t>
            </a:r>
            <a:r>
              <a:rPr kumimoji="1" lang="en-US" altLang="zh-TW" dirty="0" smtClean="0">
                <a:sym typeface="Wingdings"/>
              </a:rPr>
              <a:t>)</a:t>
            </a:r>
          </a:p>
          <a:p>
            <a:r>
              <a:rPr kumimoji="1" lang="zh-TW" altLang="en-US" dirty="0" smtClean="0"/>
              <a:t>設定</a:t>
            </a:r>
            <a:r>
              <a:rPr kumimoji="1" lang="en-US" altLang="zh-TW" dirty="0" smtClean="0"/>
              <a:t> </a:t>
            </a:r>
            <a:r>
              <a:rPr kumimoji="1" lang="en-US" altLang="zh-TW" dirty="0" err="1" smtClean="0"/>
              <a:t>window.rootViewController</a:t>
            </a:r>
            <a:endParaRPr kumimoji="1" lang="en-US" altLang="zh-TW" dirty="0" smtClean="0"/>
          </a:p>
          <a:p>
            <a:pPr lvl="1"/>
            <a:endParaRPr kumimoji="1" lang="en-US" altLang="zh-TW" dirty="0" smtClean="0"/>
          </a:p>
        </p:txBody>
      </p:sp>
    </p:spTree>
    <p:extLst>
      <p:ext uri="{BB962C8B-B14F-4D97-AF65-F5344CB8AC3E}">
        <p14:creationId xmlns:p14="http://schemas.microsoft.com/office/powerpoint/2010/main" val="9549735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圖片 22" descr="螢幕快照 2017-03-30 上午11.59.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480" y="3847915"/>
            <a:ext cx="1364019" cy="2584262"/>
          </a:xfrm>
          <a:prstGeom prst="rect">
            <a:avLst/>
          </a:prstGeom>
        </p:spPr>
      </p:pic>
      <p:pic>
        <p:nvPicPr>
          <p:cNvPr id="8" name="圖片 7" descr="螢幕快照 2017-03-30 上午11.45.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130" y="1116586"/>
            <a:ext cx="6360460" cy="2725911"/>
          </a:xfrm>
          <a:prstGeom prst="rect">
            <a:avLst/>
          </a:prstGeom>
        </p:spPr>
      </p:pic>
      <p:sp>
        <p:nvSpPr>
          <p:cNvPr id="2" name="標題 1"/>
          <p:cNvSpPr>
            <a:spLocks noGrp="1"/>
          </p:cNvSpPr>
          <p:nvPr>
            <p:ph type="title"/>
          </p:nvPr>
        </p:nvSpPr>
        <p:spPr/>
        <p:txBody>
          <a:bodyPr/>
          <a:lstStyle/>
          <a:p>
            <a:r>
              <a:rPr kumimoji="1" lang="zh-TW" altLang="en-US" dirty="0" smtClean="0"/>
              <a:t>用</a:t>
            </a:r>
            <a:r>
              <a:rPr kumimoji="1" lang="en-US" altLang="zh-TW" dirty="0" smtClean="0"/>
              <a:t> guard </a:t>
            </a:r>
            <a:r>
              <a:rPr kumimoji="1" lang="zh-TW" altLang="en-US" dirty="0" smtClean="0"/>
              <a:t>處理</a:t>
            </a:r>
            <a:r>
              <a:rPr kumimoji="1" lang="en-US" altLang="zh-TW" dirty="0" smtClean="0"/>
              <a:t> optional</a:t>
            </a:r>
            <a:endParaRPr kumimoji="1" lang="zh-TW" altLang="en-US" dirty="0"/>
          </a:p>
        </p:txBody>
      </p:sp>
      <p:sp>
        <p:nvSpPr>
          <p:cNvPr id="16" name="矩形圖說文字 15"/>
          <p:cNvSpPr/>
          <p:nvPr/>
        </p:nvSpPr>
        <p:spPr>
          <a:xfrm>
            <a:off x="4061806" y="3917204"/>
            <a:ext cx="2146254" cy="609974"/>
          </a:xfrm>
          <a:prstGeom prst="wedgeRectCallout">
            <a:avLst>
              <a:gd name="adj1" fmla="val -26893"/>
              <a:gd name="adj2" fmla="val -109686"/>
            </a:avLst>
          </a:prstGeom>
          <a:solidFill>
            <a:srgbClr val="FFFF00"/>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TW" sz="1600" dirty="0" smtClean="0">
                <a:solidFill>
                  <a:srgbClr val="FF0000"/>
                </a:solidFill>
              </a:rPr>
              <a:t> P1. </a:t>
            </a:r>
            <a:r>
              <a:rPr kumimoji="1" lang="zh-TW" altLang="en-US" sz="1600" dirty="0" smtClean="0">
                <a:solidFill>
                  <a:srgbClr val="FF0000"/>
                </a:solidFill>
              </a:rPr>
              <a:t>有帳號登入</a:t>
            </a:r>
            <a:endParaRPr kumimoji="1" lang="en-US" altLang="zh-TW" sz="1600" dirty="0" smtClean="0">
              <a:solidFill>
                <a:srgbClr val="FF0000"/>
              </a:solidFill>
            </a:endParaRPr>
          </a:p>
          <a:p>
            <a:r>
              <a:rPr kumimoji="1" lang="en-US" altLang="zh-TW" sz="1600" dirty="0">
                <a:solidFill>
                  <a:srgbClr val="FF0000"/>
                </a:solidFill>
              </a:rPr>
              <a:t> </a:t>
            </a:r>
            <a:r>
              <a:rPr kumimoji="1" lang="en-US" altLang="zh-TW" sz="1600" dirty="0" smtClean="0">
                <a:solidFill>
                  <a:srgbClr val="FF0000"/>
                </a:solidFill>
                <a:sym typeface="Wingdings"/>
              </a:rPr>
              <a:t></a:t>
            </a:r>
            <a:r>
              <a:rPr kumimoji="1" lang="en-US" altLang="zh-TW" sz="1600" dirty="0" smtClean="0">
                <a:solidFill>
                  <a:srgbClr val="FF0000"/>
                </a:solidFill>
              </a:rPr>
              <a:t> </a:t>
            </a:r>
            <a:r>
              <a:rPr kumimoji="1" lang="zh-TW" altLang="en-US" sz="1600" dirty="0" smtClean="0">
                <a:solidFill>
                  <a:srgbClr val="FF0000"/>
                </a:solidFill>
              </a:rPr>
              <a:t>無帳號到次頁註冊</a:t>
            </a:r>
            <a:endParaRPr kumimoji="1" lang="zh-TW" altLang="en-US" sz="1600" dirty="0">
              <a:solidFill>
                <a:srgbClr val="FF0000"/>
              </a:solidFill>
            </a:endParaRPr>
          </a:p>
        </p:txBody>
      </p:sp>
      <p:sp>
        <p:nvSpPr>
          <p:cNvPr id="12" name="矩形圖說文字 11"/>
          <p:cNvSpPr/>
          <p:nvPr/>
        </p:nvSpPr>
        <p:spPr>
          <a:xfrm>
            <a:off x="6500205" y="3942606"/>
            <a:ext cx="2382323" cy="609974"/>
          </a:xfrm>
          <a:prstGeom prst="wedgeRectCallout">
            <a:avLst>
              <a:gd name="adj1" fmla="val -26893"/>
              <a:gd name="adj2" fmla="val -109686"/>
            </a:avLst>
          </a:prstGeom>
          <a:solidFill>
            <a:srgbClr val="FFFF00"/>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TW" sz="1600" dirty="0" smtClean="0">
                <a:solidFill>
                  <a:srgbClr val="FF0000"/>
                </a:solidFill>
              </a:rPr>
              <a:t> P2. </a:t>
            </a:r>
            <a:r>
              <a:rPr kumimoji="1" lang="zh-TW" altLang="en-US" sz="1600" dirty="0" smtClean="0">
                <a:solidFill>
                  <a:srgbClr val="FF0000"/>
                </a:solidFill>
              </a:rPr>
              <a:t>註冊</a:t>
            </a:r>
            <a:endParaRPr kumimoji="1" lang="zh-TW" altLang="en-US" sz="1600" dirty="0">
              <a:solidFill>
                <a:srgbClr val="FF0000"/>
              </a:solidFill>
            </a:endParaRPr>
          </a:p>
          <a:p>
            <a:r>
              <a:rPr kumimoji="1" lang="en-US" altLang="zh-TW" sz="1600" dirty="0" smtClean="0">
                <a:solidFill>
                  <a:srgbClr val="FF0000"/>
                </a:solidFill>
              </a:rPr>
              <a:t> </a:t>
            </a:r>
            <a:r>
              <a:rPr kumimoji="1" lang="en-US" altLang="zh-TW" sz="1600" dirty="0" smtClean="0">
                <a:solidFill>
                  <a:srgbClr val="FF0000"/>
                </a:solidFill>
                <a:sym typeface="Wingdings"/>
              </a:rPr>
              <a:t></a:t>
            </a:r>
            <a:r>
              <a:rPr kumimoji="1" lang="zh-TW" altLang="en-US" sz="1600" dirty="0" smtClean="0">
                <a:solidFill>
                  <a:srgbClr val="FF0000"/>
                </a:solidFill>
              </a:rPr>
              <a:t>註冊成功回</a:t>
            </a:r>
            <a:r>
              <a:rPr kumimoji="1" lang="en-US" altLang="zh-TW" sz="1600" dirty="0" smtClean="0">
                <a:solidFill>
                  <a:srgbClr val="FF0000"/>
                </a:solidFill>
              </a:rPr>
              <a:t> P1 </a:t>
            </a:r>
            <a:r>
              <a:rPr kumimoji="1" lang="zh-TW" altLang="en-US" sz="1600" dirty="0" smtClean="0">
                <a:solidFill>
                  <a:srgbClr val="FF0000"/>
                </a:solidFill>
              </a:rPr>
              <a:t>登入</a:t>
            </a:r>
            <a:endParaRPr kumimoji="1" lang="zh-TW" altLang="en-US" sz="1600" dirty="0">
              <a:solidFill>
                <a:srgbClr val="FF0000"/>
              </a:solidFill>
            </a:endParaRPr>
          </a:p>
        </p:txBody>
      </p:sp>
      <p:sp>
        <p:nvSpPr>
          <p:cNvPr id="13" name="矩形圖說文字 12"/>
          <p:cNvSpPr/>
          <p:nvPr/>
        </p:nvSpPr>
        <p:spPr>
          <a:xfrm>
            <a:off x="3364753" y="5381813"/>
            <a:ext cx="2843307" cy="1132540"/>
          </a:xfrm>
          <a:prstGeom prst="wedgeRectCallout">
            <a:avLst>
              <a:gd name="adj1" fmla="val -59250"/>
              <a:gd name="adj2" fmla="val -40196"/>
            </a:avLst>
          </a:prstGeom>
          <a:solidFill>
            <a:srgbClr val="FFFF00"/>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TW" sz="1600" dirty="0" smtClean="0">
                <a:solidFill>
                  <a:srgbClr val="FF0000"/>
                </a:solidFill>
              </a:rPr>
              <a:t> P3. </a:t>
            </a:r>
            <a:r>
              <a:rPr kumimoji="1" lang="zh-TW" altLang="en-US" sz="1600" dirty="0" smtClean="0">
                <a:solidFill>
                  <a:srgbClr val="FF0000"/>
                </a:solidFill>
              </a:rPr>
              <a:t>首頁</a:t>
            </a:r>
            <a:r>
              <a:rPr kumimoji="1" lang="en-US" altLang="zh-TW" sz="1600" dirty="0" smtClean="0">
                <a:solidFill>
                  <a:srgbClr val="FF0000"/>
                </a:solidFill>
              </a:rPr>
              <a:t>!!</a:t>
            </a:r>
            <a:r>
              <a:rPr kumimoji="1" lang="zh-TW" altLang="en-US" sz="1600" dirty="0" smtClean="0">
                <a:solidFill>
                  <a:srgbClr val="FF0000"/>
                </a:solidFill>
              </a:rPr>
              <a:t>只要用戶沒有登出</a:t>
            </a:r>
            <a:r>
              <a:rPr kumimoji="1" lang="en-US" altLang="zh-TW" sz="1600" dirty="0" smtClean="0">
                <a:solidFill>
                  <a:srgbClr val="FF0000"/>
                </a:solidFill>
              </a:rPr>
              <a:t>, </a:t>
            </a:r>
            <a:r>
              <a:rPr kumimoji="1" lang="zh-TW" altLang="en-US" sz="1600" dirty="0" smtClean="0">
                <a:solidFill>
                  <a:srgbClr val="FF0000"/>
                </a:solidFill>
              </a:rPr>
              <a:t>就跳過登入及註冊畫面從這裡開始</a:t>
            </a:r>
            <a:r>
              <a:rPr kumimoji="1" lang="en-US" altLang="zh-TW" sz="1600" dirty="0" smtClean="0">
                <a:solidFill>
                  <a:srgbClr val="FF0000"/>
                </a:solidFill>
              </a:rPr>
              <a:t>, </a:t>
            </a:r>
            <a:r>
              <a:rPr kumimoji="1" lang="zh-TW" altLang="en-US" sz="1600" dirty="0" smtClean="0">
                <a:solidFill>
                  <a:srgbClr val="FF0000"/>
                </a:solidFill>
              </a:rPr>
              <a:t>規劃可從這裡登出</a:t>
            </a:r>
            <a:r>
              <a:rPr kumimoji="1" lang="zh-TW" altLang="en-US" sz="1600" dirty="0" smtClean="0">
                <a:solidFill>
                  <a:srgbClr val="FF0000"/>
                </a:solidFill>
                <a:sym typeface="Wingdings"/>
              </a:rPr>
              <a:t></a:t>
            </a:r>
            <a:r>
              <a:rPr kumimoji="1" lang="en-US" altLang="zh-TW" sz="1600" dirty="0" smtClean="0">
                <a:solidFill>
                  <a:srgbClr val="FF0000"/>
                </a:solidFill>
                <a:sym typeface="Wingdings"/>
              </a:rPr>
              <a:t> </a:t>
            </a:r>
            <a:r>
              <a:rPr kumimoji="1" lang="zh-TW" altLang="en-US" sz="1600" dirty="0" smtClean="0">
                <a:solidFill>
                  <a:srgbClr val="FF0000"/>
                </a:solidFill>
                <a:sym typeface="Wingdings"/>
              </a:rPr>
              <a:t>進入登入畫面</a:t>
            </a:r>
            <a:endParaRPr kumimoji="1" lang="zh-TW" altLang="en-US" sz="1600" dirty="0">
              <a:solidFill>
                <a:srgbClr val="FF0000"/>
              </a:solidFill>
            </a:endParaRPr>
          </a:p>
        </p:txBody>
      </p:sp>
      <p:sp>
        <p:nvSpPr>
          <p:cNvPr id="14" name="矩形 13"/>
          <p:cNvSpPr/>
          <p:nvPr/>
        </p:nvSpPr>
        <p:spPr>
          <a:xfrm>
            <a:off x="1286406" y="2227267"/>
            <a:ext cx="611123" cy="372498"/>
          </a:xfrm>
          <a:prstGeom prst="rect">
            <a:avLst/>
          </a:prstGeom>
          <a:noFill/>
          <a:ln w="28575" cmpd="sng">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圖說文字 14"/>
          <p:cNvSpPr/>
          <p:nvPr/>
        </p:nvSpPr>
        <p:spPr>
          <a:xfrm>
            <a:off x="156882" y="829284"/>
            <a:ext cx="3025589" cy="1026889"/>
          </a:xfrm>
          <a:prstGeom prst="wedgeRectCallout">
            <a:avLst>
              <a:gd name="adj1" fmla="val -8657"/>
              <a:gd name="adj2" fmla="val 71861"/>
            </a:avLst>
          </a:prstGeom>
          <a:solidFill>
            <a:srgbClr val="FFFF00"/>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AutoNum type="arabicPeriod"/>
            </a:pPr>
            <a:r>
              <a:rPr kumimoji="1" lang="zh-TW" altLang="en-US" sz="1400" dirty="0" smtClean="0">
                <a:solidFill>
                  <a:srgbClr val="FF0000"/>
                </a:solidFill>
              </a:rPr>
              <a:t>標記在</a:t>
            </a:r>
            <a:r>
              <a:rPr kumimoji="1" lang="en-US" altLang="zh-TW" sz="1400" dirty="0" smtClean="0">
                <a:solidFill>
                  <a:srgbClr val="FF0000"/>
                </a:solidFill>
              </a:rPr>
              <a:t> P1, P3 </a:t>
            </a:r>
            <a:r>
              <a:rPr kumimoji="1" lang="zh-TW" altLang="en-US" sz="1400" dirty="0" smtClean="0">
                <a:solidFill>
                  <a:srgbClr val="FF0000"/>
                </a:solidFill>
              </a:rPr>
              <a:t>之間切換決定進入程式的頁面</a:t>
            </a:r>
            <a:endParaRPr kumimoji="1" lang="en-US" altLang="zh-TW" sz="1400" dirty="0" smtClean="0">
              <a:solidFill>
                <a:srgbClr val="FF0000"/>
              </a:solidFill>
            </a:endParaRPr>
          </a:p>
          <a:p>
            <a:pPr marL="342900" indent="-342900">
              <a:buAutoNum type="arabicPeriod"/>
            </a:pPr>
            <a:r>
              <a:rPr kumimoji="1" lang="zh-TW" altLang="en-US" sz="1400" dirty="0" smtClean="0">
                <a:solidFill>
                  <a:srgbClr val="FF0000"/>
                </a:solidFill>
              </a:rPr>
              <a:t>給</a:t>
            </a:r>
            <a:r>
              <a:rPr kumimoji="1" lang="en-US" altLang="zh-TW" sz="1400" dirty="0" smtClean="0">
                <a:solidFill>
                  <a:srgbClr val="FF0000"/>
                </a:solidFill>
              </a:rPr>
              <a:t> Storyboard </a:t>
            </a:r>
            <a:r>
              <a:rPr kumimoji="1" lang="zh-TW" altLang="en-US" sz="1400" dirty="0" smtClean="0">
                <a:solidFill>
                  <a:srgbClr val="FF0000"/>
                </a:solidFill>
              </a:rPr>
              <a:t>定名</a:t>
            </a:r>
            <a:endParaRPr kumimoji="1" lang="en-US" altLang="zh-TW" sz="1400" dirty="0" smtClean="0">
              <a:solidFill>
                <a:srgbClr val="FF0000"/>
              </a:solidFill>
            </a:endParaRPr>
          </a:p>
          <a:p>
            <a:pPr marL="342900" indent="-342900">
              <a:buAutoNum type="arabicPeriod"/>
            </a:pPr>
            <a:r>
              <a:rPr kumimoji="1" lang="zh-TW" altLang="en-US" sz="1400" dirty="0" smtClean="0">
                <a:solidFill>
                  <a:srgbClr val="FF0000"/>
                </a:solidFill>
              </a:rPr>
              <a:t>由程式碼</a:t>
            </a:r>
            <a:r>
              <a:rPr kumimoji="1" lang="en-US" altLang="zh-TW" sz="1400" dirty="0" smtClean="0">
                <a:solidFill>
                  <a:srgbClr val="FF0000"/>
                </a:solidFill>
              </a:rPr>
              <a:t>(Listener)</a:t>
            </a:r>
            <a:r>
              <a:rPr kumimoji="1" lang="zh-TW" altLang="en-US" sz="1400" dirty="0" smtClean="0">
                <a:solidFill>
                  <a:srgbClr val="FF0000"/>
                </a:solidFill>
              </a:rPr>
              <a:t>控制切換入口</a:t>
            </a:r>
            <a:endParaRPr kumimoji="1" lang="zh-TW" altLang="en-US" sz="1400" dirty="0">
              <a:solidFill>
                <a:srgbClr val="FF0000"/>
              </a:solidFill>
            </a:endParaRPr>
          </a:p>
        </p:txBody>
      </p:sp>
      <p:sp>
        <p:nvSpPr>
          <p:cNvPr id="17" name="矩形 16"/>
          <p:cNvSpPr/>
          <p:nvPr/>
        </p:nvSpPr>
        <p:spPr>
          <a:xfrm>
            <a:off x="1283465" y="4815079"/>
            <a:ext cx="611123" cy="372498"/>
          </a:xfrm>
          <a:prstGeom prst="rect">
            <a:avLst/>
          </a:prstGeom>
          <a:noFill/>
          <a:ln w="28575" cmpd="sng">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18" name="直線箭頭接點 17"/>
          <p:cNvCxnSpPr>
            <a:stCxn id="17" idx="0"/>
          </p:cNvCxnSpPr>
          <p:nvPr/>
        </p:nvCxnSpPr>
        <p:spPr>
          <a:xfrm flipV="1">
            <a:off x="1589027" y="2599765"/>
            <a:ext cx="1" cy="2215314"/>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0" name="矩形 19"/>
          <p:cNvSpPr/>
          <p:nvPr/>
        </p:nvSpPr>
        <p:spPr>
          <a:xfrm>
            <a:off x="3780118" y="829284"/>
            <a:ext cx="1770529" cy="287301"/>
          </a:xfrm>
          <a:prstGeom prst="rect">
            <a:avLst/>
          </a:prstGeom>
          <a:solidFill>
            <a:schemeClr val="accent3">
              <a:lumMod val="40000"/>
              <a:lumOff val="60000"/>
            </a:schemeClr>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sz="1400" dirty="0" err="1" smtClean="0">
                <a:solidFill>
                  <a:srgbClr val="FF0000"/>
                </a:solidFill>
              </a:rPr>
              <a:t>signInViewController</a:t>
            </a:r>
            <a:endParaRPr kumimoji="1" lang="zh-TW" altLang="en-US" sz="1400" dirty="0">
              <a:solidFill>
                <a:srgbClr val="FF0000"/>
              </a:solidFill>
            </a:endParaRPr>
          </a:p>
        </p:txBody>
      </p:sp>
      <p:sp>
        <p:nvSpPr>
          <p:cNvPr id="21" name="矩形 20"/>
          <p:cNvSpPr/>
          <p:nvPr/>
        </p:nvSpPr>
        <p:spPr>
          <a:xfrm>
            <a:off x="1464235" y="3560614"/>
            <a:ext cx="2039471" cy="287301"/>
          </a:xfrm>
          <a:prstGeom prst="rect">
            <a:avLst/>
          </a:prstGeom>
          <a:solidFill>
            <a:schemeClr val="accent3">
              <a:lumMod val="40000"/>
              <a:lumOff val="60000"/>
            </a:schemeClr>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sz="1400" dirty="0" err="1" smtClean="0">
                <a:solidFill>
                  <a:srgbClr val="FF0000"/>
                </a:solidFill>
              </a:rPr>
              <a:t>MainFlowViewController</a:t>
            </a:r>
            <a:endParaRPr kumimoji="1" lang="zh-TW" altLang="en-US" sz="1400" dirty="0">
              <a:solidFill>
                <a:srgbClr val="FF0000"/>
              </a:solidFill>
            </a:endParaRPr>
          </a:p>
        </p:txBody>
      </p:sp>
      <p:sp>
        <p:nvSpPr>
          <p:cNvPr id="22" name="矩形 21"/>
          <p:cNvSpPr/>
          <p:nvPr/>
        </p:nvSpPr>
        <p:spPr>
          <a:xfrm>
            <a:off x="5954061" y="838033"/>
            <a:ext cx="1770529" cy="287301"/>
          </a:xfrm>
          <a:prstGeom prst="rect">
            <a:avLst/>
          </a:prstGeom>
          <a:solidFill>
            <a:schemeClr val="accent3">
              <a:lumMod val="40000"/>
              <a:lumOff val="60000"/>
            </a:schemeClr>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sz="1400" dirty="0" err="1" smtClean="0">
                <a:solidFill>
                  <a:srgbClr val="FF0000"/>
                </a:solidFill>
              </a:rPr>
              <a:t>signUpViewController</a:t>
            </a:r>
            <a:endParaRPr kumimoji="1" lang="zh-TW" altLang="en-US" sz="1400" dirty="0">
              <a:solidFill>
                <a:srgbClr val="FF0000"/>
              </a:solidFill>
            </a:endParaRPr>
          </a:p>
        </p:txBody>
      </p:sp>
      <p:cxnSp>
        <p:nvCxnSpPr>
          <p:cNvPr id="24" name="直線箭頭接點 23"/>
          <p:cNvCxnSpPr>
            <a:stCxn id="59" idx="3"/>
          </p:cNvCxnSpPr>
          <p:nvPr/>
        </p:nvCxnSpPr>
        <p:spPr>
          <a:xfrm flipV="1">
            <a:off x="2774574" y="3309471"/>
            <a:ext cx="1287232" cy="1382058"/>
          </a:xfrm>
          <a:prstGeom prst="straightConnector1">
            <a:avLst/>
          </a:prstGeom>
          <a:ln w="28575" cmpd="sng">
            <a:solidFill>
              <a:srgbClr val="FF0000"/>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33" name="直線箭頭接點 32"/>
          <p:cNvCxnSpPr>
            <a:stCxn id="23" idx="3"/>
          </p:cNvCxnSpPr>
          <p:nvPr/>
        </p:nvCxnSpPr>
        <p:spPr>
          <a:xfrm>
            <a:off x="3126499" y="5140046"/>
            <a:ext cx="3865972" cy="0"/>
          </a:xfrm>
          <a:prstGeom prst="straightConnector1">
            <a:avLst/>
          </a:prstGeom>
          <a:ln w="28575" cmpd="sng">
            <a:solidFill>
              <a:srgbClr val="0000FF"/>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38" name="矩形 37"/>
          <p:cNvSpPr/>
          <p:nvPr/>
        </p:nvSpPr>
        <p:spPr>
          <a:xfrm>
            <a:off x="6992471" y="4844964"/>
            <a:ext cx="1441823" cy="481568"/>
          </a:xfrm>
          <a:prstGeom prst="rect">
            <a:avLst/>
          </a:prstGeom>
          <a:solidFill>
            <a:schemeClr val="accent3">
              <a:lumMod val="40000"/>
              <a:lumOff val="60000"/>
            </a:schemeClr>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sz="1400" dirty="0" smtClean="0">
                <a:solidFill>
                  <a:srgbClr val="FF0000"/>
                </a:solidFill>
              </a:rPr>
              <a:t>內文頁面</a:t>
            </a:r>
            <a:endParaRPr kumimoji="1" lang="zh-TW" altLang="en-US" sz="1400" dirty="0">
              <a:solidFill>
                <a:srgbClr val="FF0000"/>
              </a:solidFill>
            </a:endParaRPr>
          </a:p>
        </p:txBody>
      </p:sp>
      <p:cxnSp>
        <p:nvCxnSpPr>
          <p:cNvPr id="39" name="直線箭頭接點 38"/>
          <p:cNvCxnSpPr/>
          <p:nvPr/>
        </p:nvCxnSpPr>
        <p:spPr>
          <a:xfrm>
            <a:off x="3070412" y="2599765"/>
            <a:ext cx="991394" cy="0"/>
          </a:xfrm>
          <a:prstGeom prst="straightConnector1">
            <a:avLst/>
          </a:prstGeom>
          <a:ln w="28575" cmpd="sng">
            <a:solidFill>
              <a:srgbClr val="0000FF"/>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43" name="直線箭頭接點 42"/>
          <p:cNvCxnSpPr>
            <a:stCxn id="46" idx="1"/>
          </p:cNvCxnSpPr>
          <p:nvPr/>
        </p:nvCxnSpPr>
        <p:spPr>
          <a:xfrm flipH="1">
            <a:off x="3070412" y="2440897"/>
            <a:ext cx="1382059" cy="1638044"/>
          </a:xfrm>
          <a:prstGeom prst="straightConnector1">
            <a:avLst/>
          </a:prstGeom>
          <a:ln w="28575" cmpd="sng">
            <a:solidFill>
              <a:srgbClr val="0000FF"/>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46" name="矩形 45"/>
          <p:cNvSpPr/>
          <p:nvPr/>
        </p:nvSpPr>
        <p:spPr>
          <a:xfrm>
            <a:off x="4452471" y="2345762"/>
            <a:ext cx="455706" cy="190269"/>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47" name="矩形 46"/>
          <p:cNvSpPr/>
          <p:nvPr/>
        </p:nvSpPr>
        <p:spPr>
          <a:xfrm>
            <a:off x="4340412" y="2540000"/>
            <a:ext cx="769469" cy="190269"/>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49" name="直線箭頭接點 48"/>
          <p:cNvCxnSpPr/>
          <p:nvPr/>
        </p:nvCxnSpPr>
        <p:spPr>
          <a:xfrm>
            <a:off x="5109881" y="2599765"/>
            <a:ext cx="1526990" cy="0"/>
          </a:xfrm>
          <a:prstGeom prst="straightConnector1">
            <a:avLst/>
          </a:prstGeom>
          <a:ln w="28575" cmpd="sng">
            <a:solidFill>
              <a:srgbClr val="0000FF"/>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52" name="矩形 51"/>
          <p:cNvSpPr/>
          <p:nvPr/>
        </p:nvSpPr>
        <p:spPr>
          <a:xfrm>
            <a:off x="6636871" y="2494191"/>
            <a:ext cx="455706" cy="190269"/>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54" name="直線箭頭接點 53"/>
          <p:cNvCxnSpPr>
            <a:stCxn id="52" idx="1"/>
          </p:cNvCxnSpPr>
          <p:nvPr/>
        </p:nvCxnSpPr>
        <p:spPr>
          <a:xfrm flipH="1">
            <a:off x="3070412" y="2589326"/>
            <a:ext cx="3566459" cy="1963254"/>
          </a:xfrm>
          <a:prstGeom prst="straightConnector1">
            <a:avLst/>
          </a:prstGeom>
          <a:ln w="28575" cmpd="sng">
            <a:solidFill>
              <a:srgbClr val="0000FF"/>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59" name="矩形 58"/>
          <p:cNvSpPr/>
          <p:nvPr/>
        </p:nvSpPr>
        <p:spPr>
          <a:xfrm>
            <a:off x="2005105" y="4596394"/>
            <a:ext cx="769469" cy="190269"/>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Tree>
    <p:extLst>
      <p:ext uri="{BB962C8B-B14F-4D97-AF65-F5344CB8AC3E}">
        <p14:creationId xmlns:p14="http://schemas.microsoft.com/office/powerpoint/2010/main" val="11539673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進入點管理</a:t>
            </a:r>
            <a:endParaRPr kumimoji="1" lang="zh-TW" altLang="en-US" dirty="0"/>
          </a:p>
        </p:txBody>
      </p:sp>
      <p:sp>
        <p:nvSpPr>
          <p:cNvPr id="3" name="內容版面配置區 2"/>
          <p:cNvSpPr>
            <a:spLocks noGrp="1"/>
          </p:cNvSpPr>
          <p:nvPr>
            <p:ph idx="1"/>
          </p:nvPr>
        </p:nvSpPr>
        <p:spPr>
          <a:xfrm>
            <a:off x="229251" y="749011"/>
            <a:ext cx="8693313" cy="1090373"/>
          </a:xfrm>
        </p:spPr>
        <p:txBody>
          <a:bodyPr>
            <a:normAutofit/>
          </a:bodyPr>
          <a:lstStyle/>
          <a:p>
            <a:pPr marL="342900" indent="-342900">
              <a:buFont typeface="Wingdings" charset="2"/>
              <a:buChar char="Ø"/>
            </a:pPr>
            <a:r>
              <a:rPr kumimoji="1" lang="en-US" altLang="zh-TW" dirty="0" smtClean="0"/>
              <a:t>Storyboard</a:t>
            </a:r>
          </a:p>
        </p:txBody>
      </p:sp>
      <p:pic>
        <p:nvPicPr>
          <p:cNvPr id="5" name="圖片 4" descr="螢幕快照 2017-04-04 上午11.54.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0827" y="1679628"/>
            <a:ext cx="4893173" cy="2053130"/>
          </a:xfrm>
          <a:prstGeom prst="rect">
            <a:avLst/>
          </a:prstGeom>
        </p:spPr>
      </p:pic>
      <p:pic>
        <p:nvPicPr>
          <p:cNvPr id="6" name="圖片 5" descr="螢幕快照 2017-04-04 下午2.06.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79628"/>
            <a:ext cx="4250826" cy="3674293"/>
          </a:xfrm>
          <a:prstGeom prst="rect">
            <a:avLst/>
          </a:prstGeom>
        </p:spPr>
      </p:pic>
    </p:spTree>
    <p:extLst>
      <p:ext uri="{BB962C8B-B14F-4D97-AF65-F5344CB8AC3E}">
        <p14:creationId xmlns:p14="http://schemas.microsoft.com/office/powerpoint/2010/main" val="222744626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進入點管理</a:t>
            </a:r>
            <a:endParaRPr kumimoji="1" lang="zh-TW" altLang="en-US" dirty="0"/>
          </a:p>
        </p:txBody>
      </p:sp>
      <p:sp>
        <p:nvSpPr>
          <p:cNvPr id="3" name="內容版面配置區 2"/>
          <p:cNvSpPr>
            <a:spLocks noGrp="1"/>
          </p:cNvSpPr>
          <p:nvPr>
            <p:ph idx="1"/>
          </p:nvPr>
        </p:nvSpPr>
        <p:spPr>
          <a:xfrm>
            <a:off x="229251" y="749011"/>
            <a:ext cx="8693313" cy="1090373"/>
          </a:xfrm>
        </p:spPr>
        <p:txBody>
          <a:bodyPr>
            <a:normAutofit/>
          </a:bodyPr>
          <a:lstStyle/>
          <a:p>
            <a:r>
              <a:rPr kumimoji="1" lang="en-US" altLang="zh-TW" b="1" dirty="0" err="1" smtClean="0">
                <a:solidFill>
                  <a:srgbClr val="3366FF"/>
                </a:solidFill>
              </a:rPr>
              <a:t>Storyboard,instantiateViewController</a:t>
            </a:r>
            <a:r>
              <a:rPr kumimoji="1" lang="en-US" altLang="zh-TW" b="1" dirty="0" smtClean="0">
                <a:solidFill>
                  <a:srgbClr val="3366FF"/>
                </a:solidFill>
              </a:rPr>
              <a:t>(</a:t>
            </a:r>
            <a:r>
              <a:rPr kumimoji="1" lang="en-US" altLang="zh-TW" b="1" dirty="0" err="1" smtClean="0">
                <a:solidFill>
                  <a:srgbClr val="3366FF"/>
                </a:solidFill>
              </a:rPr>
              <a:t>withIdentifier</a:t>
            </a:r>
            <a:r>
              <a:rPr kumimoji="1" lang="en-US" altLang="zh-TW" b="1" dirty="0" smtClean="0">
                <a:solidFill>
                  <a:srgbClr val="3366FF"/>
                </a:solidFill>
              </a:rPr>
              <a:t>)</a:t>
            </a:r>
          </a:p>
          <a:p>
            <a:pPr lvl="1"/>
            <a:endParaRPr kumimoji="1" lang="en-US" altLang="zh-TW" dirty="0" smtClean="0"/>
          </a:p>
        </p:txBody>
      </p:sp>
      <p:pic>
        <p:nvPicPr>
          <p:cNvPr id="4" name="圖片 3" descr="螢幕快照 2017-04-04 上午11.57.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746" y="1513696"/>
            <a:ext cx="8443597" cy="4661378"/>
          </a:xfrm>
          <a:prstGeom prst="rect">
            <a:avLst/>
          </a:prstGeom>
        </p:spPr>
      </p:pic>
      <p:sp>
        <p:nvSpPr>
          <p:cNvPr id="5" name="矩形圖說文字 4"/>
          <p:cNvSpPr/>
          <p:nvPr/>
        </p:nvSpPr>
        <p:spPr>
          <a:xfrm>
            <a:off x="3153152" y="3408473"/>
            <a:ext cx="1372315" cy="387576"/>
          </a:xfrm>
          <a:prstGeom prst="wedgeRectCallout">
            <a:avLst>
              <a:gd name="adj1" fmla="val -55826"/>
              <a:gd name="adj2" fmla="val 113756"/>
            </a:avLst>
          </a:prstGeom>
          <a:solidFill>
            <a:srgbClr val="FFFF00"/>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sz="1600" dirty="0" smtClean="0">
                <a:solidFill>
                  <a:srgbClr val="FF0000"/>
                </a:solidFill>
              </a:rPr>
              <a:t> </a:t>
            </a:r>
            <a:r>
              <a:rPr kumimoji="1" lang="zh-TW" altLang="en-US" sz="1600" dirty="0" smtClean="0">
                <a:solidFill>
                  <a:srgbClr val="FF0000"/>
                </a:solidFill>
              </a:rPr>
              <a:t>若</a:t>
            </a:r>
            <a:r>
              <a:rPr kumimoji="1" lang="en-US" altLang="zh-TW" sz="1600" dirty="0" smtClean="0">
                <a:solidFill>
                  <a:srgbClr val="FF0000"/>
                </a:solidFill>
              </a:rPr>
              <a:t> user </a:t>
            </a:r>
            <a:r>
              <a:rPr kumimoji="1" lang="zh-TW" altLang="en-US" sz="1600" dirty="0" smtClean="0">
                <a:solidFill>
                  <a:srgbClr val="FF0000"/>
                </a:solidFill>
              </a:rPr>
              <a:t>存在</a:t>
            </a:r>
            <a:endParaRPr kumimoji="1" lang="zh-TW" altLang="en-US" sz="1600" dirty="0">
              <a:solidFill>
                <a:srgbClr val="FF0000"/>
              </a:solidFill>
            </a:endParaRPr>
          </a:p>
        </p:txBody>
      </p:sp>
      <p:sp>
        <p:nvSpPr>
          <p:cNvPr id="12" name="矩形 11"/>
          <p:cNvSpPr/>
          <p:nvPr/>
        </p:nvSpPr>
        <p:spPr>
          <a:xfrm>
            <a:off x="1669676" y="4064710"/>
            <a:ext cx="1400736" cy="190269"/>
          </a:xfrm>
          <a:prstGeom prst="rect">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4" name="矩形 13"/>
          <p:cNvSpPr/>
          <p:nvPr/>
        </p:nvSpPr>
        <p:spPr>
          <a:xfrm>
            <a:off x="1720467" y="4423281"/>
            <a:ext cx="6950048" cy="361318"/>
          </a:xfrm>
          <a:prstGeom prst="rect">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9" name="矩形圖說文字 18"/>
          <p:cNvSpPr/>
          <p:nvPr/>
        </p:nvSpPr>
        <p:spPr>
          <a:xfrm>
            <a:off x="5612267" y="4896527"/>
            <a:ext cx="2205114" cy="387576"/>
          </a:xfrm>
          <a:prstGeom prst="wedgeRectCallout">
            <a:avLst>
              <a:gd name="adj1" fmla="val -54230"/>
              <a:gd name="adj2" fmla="val -87742"/>
            </a:avLst>
          </a:prstGeom>
          <a:solidFill>
            <a:srgbClr val="FFFF00"/>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sz="1600" dirty="0" smtClean="0">
                <a:solidFill>
                  <a:srgbClr val="FF0000"/>
                </a:solidFill>
              </a:rPr>
              <a:t> </a:t>
            </a:r>
            <a:r>
              <a:rPr kumimoji="1" lang="zh-TW" altLang="en-US" sz="1600" dirty="0" smtClean="0">
                <a:solidFill>
                  <a:srgbClr val="FF0000"/>
                </a:solidFill>
              </a:rPr>
              <a:t>指定</a:t>
            </a:r>
            <a:r>
              <a:rPr kumimoji="1" lang="en-US" altLang="zh-TW" sz="1600" dirty="0" smtClean="0">
                <a:solidFill>
                  <a:srgbClr val="FF0000"/>
                </a:solidFill>
              </a:rPr>
              <a:t>”Main”</a:t>
            </a:r>
            <a:r>
              <a:rPr kumimoji="1" lang="zh-TW" altLang="en-US" sz="1600" dirty="0" smtClean="0">
                <a:solidFill>
                  <a:srgbClr val="FF0000"/>
                </a:solidFill>
              </a:rPr>
              <a:t>為切入點</a:t>
            </a:r>
            <a:endParaRPr kumimoji="1" lang="zh-TW" altLang="en-US" sz="1600" dirty="0">
              <a:solidFill>
                <a:srgbClr val="FF0000"/>
              </a:solidFill>
            </a:endParaRPr>
          </a:p>
        </p:txBody>
      </p:sp>
    </p:spTree>
    <p:extLst>
      <p:ext uri="{BB962C8B-B14F-4D97-AF65-F5344CB8AC3E}">
        <p14:creationId xmlns:p14="http://schemas.microsoft.com/office/powerpoint/2010/main" val="289258752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圖片 22" descr="螢幕快照 2017-03-30 上午11.59.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480" y="3847915"/>
            <a:ext cx="1364019" cy="2584262"/>
          </a:xfrm>
          <a:prstGeom prst="rect">
            <a:avLst/>
          </a:prstGeom>
        </p:spPr>
      </p:pic>
      <p:pic>
        <p:nvPicPr>
          <p:cNvPr id="8" name="圖片 7" descr="螢幕快照 2017-03-30 上午11.45.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130" y="1116586"/>
            <a:ext cx="6360460" cy="2725911"/>
          </a:xfrm>
          <a:prstGeom prst="rect">
            <a:avLst/>
          </a:prstGeom>
        </p:spPr>
      </p:pic>
      <p:sp>
        <p:nvSpPr>
          <p:cNvPr id="2" name="標題 1"/>
          <p:cNvSpPr>
            <a:spLocks noGrp="1"/>
          </p:cNvSpPr>
          <p:nvPr>
            <p:ph type="title"/>
          </p:nvPr>
        </p:nvSpPr>
        <p:spPr/>
        <p:txBody>
          <a:bodyPr/>
          <a:lstStyle/>
          <a:p>
            <a:r>
              <a:rPr kumimoji="1" lang="zh-TW" altLang="en-US" dirty="0" smtClean="0"/>
              <a:t>用戶管理頁面規劃</a:t>
            </a:r>
            <a:endParaRPr kumimoji="1" lang="zh-TW" altLang="en-US" dirty="0"/>
          </a:p>
        </p:txBody>
      </p:sp>
      <p:sp>
        <p:nvSpPr>
          <p:cNvPr id="16" name="矩形圖說文字 15"/>
          <p:cNvSpPr/>
          <p:nvPr/>
        </p:nvSpPr>
        <p:spPr>
          <a:xfrm>
            <a:off x="4061806" y="3917204"/>
            <a:ext cx="2146254" cy="609974"/>
          </a:xfrm>
          <a:prstGeom prst="wedgeRectCallout">
            <a:avLst>
              <a:gd name="adj1" fmla="val -26893"/>
              <a:gd name="adj2" fmla="val -109686"/>
            </a:avLst>
          </a:prstGeom>
          <a:solidFill>
            <a:srgbClr val="FFFF00"/>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TW" sz="1600" dirty="0" smtClean="0">
                <a:solidFill>
                  <a:srgbClr val="FF0000"/>
                </a:solidFill>
              </a:rPr>
              <a:t> P1. </a:t>
            </a:r>
            <a:r>
              <a:rPr kumimoji="1" lang="zh-TW" altLang="en-US" sz="1600" dirty="0" smtClean="0">
                <a:solidFill>
                  <a:srgbClr val="FF0000"/>
                </a:solidFill>
              </a:rPr>
              <a:t>有帳號登入</a:t>
            </a:r>
            <a:endParaRPr kumimoji="1" lang="en-US" altLang="zh-TW" sz="1600" dirty="0" smtClean="0">
              <a:solidFill>
                <a:srgbClr val="FF0000"/>
              </a:solidFill>
            </a:endParaRPr>
          </a:p>
          <a:p>
            <a:r>
              <a:rPr kumimoji="1" lang="en-US" altLang="zh-TW" sz="1600" dirty="0">
                <a:solidFill>
                  <a:srgbClr val="FF0000"/>
                </a:solidFill>
              </a:rPr>
              <a:t> </a:t>
            </a:r>
            <a:r>
              <a:rPr kumimoji="1" lang="en-US" altLang="zh-TW" sz="1600" dirty="0" smtClean="0">
                <a:solidFill>
                  <a:srgbClr val="FF0000"/>
                </a:solidFill>
                <a:sym typeface="Wingdings"/>
              </a:rPr>
              <a:t></a:t>
            </a:r>
            <a:r>
              <a:rPr kumimoji="1" lang="en-US" altLang="zh-TW" sz="1600" dirty="0" smtClean="0">
                <a:solidFill>
                  <a:srgbClr val="FF0000"/>
                </a:solidFill>
              </a:rPr>
              <a:t> </a:t>
            </a:r>
            <a:r>
              <a:rPr kumimoji="1" lang="zh-TW" altLang="en-US" sz="1600" dirty="0" smtClean="0">
                <a:solidFill>
                  <a:srgbClr val="FF0000"/>
                </a:solidFill>
              </a:rPr>
              <a:t>無帳號到次頁註冊</a:t>
            </a:r>
            <a:endParaRPr kumimoji="1" lang="zh-TW" altLang="en-US" sz="1600" dirty="0">
              <a:solidFill>
                <a:srgbClr val="FF0000"/>
              </a:solidFill>
            </a:endParaRPr>
          </a:p>
        </p:txBody>
      </p:sp>
      <p:sp>
        <p:nvSpPr>
          <p:cNvPr id="12" name="矩形圖說文字 11"/>
          <p:cNvSpPr/>
          <p:nvPr/>
        </p:nvSpPr>
        <p:spPr>
          <a:xfrm>
            <a:off x="6500205" y="3942606"/>
            <a:ext cx="2382323" cy="609974"/>
          </a:xfrm>
          <a:prstGeom prst="wedgeRectCallout">
            <a:avLst>
              <a:gd name="adj1" fmla="val -26893"/>
              <a:gd name="adj2" fmla="val -109686"/>
            </a:avLst>
          </a:prstGeom>
          <a:solidFill>
            <a:srgbClr val="FFFF00"/>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TW" sz="1600" dirty="0" smtClean="0">
                <a:solidFill>
                  <a:srgbClr val="FF0000"/>
                </a:solidFill>
              </a:rPr>
              <a:t> P2. </a:t>
            </a:r>
            <a:r>
              <a:rPr kumimoji="1" lang="zh-TW" altLang="en-US" sz="1600" dirty="0" smtClean="0">
                <a:solidFill>
                  <a:srgbClr val="FF0000"/>
                </a:solidFill>
              </a:rPr>
              <a:t>註冊</a:t>
            </a:r>
            <a:endParaRPr kumimoji="1" lang="zh-TW" altLang="en-US" sz="1600" dirty="0">
              <a:solidFill>
                <a:srgbClr val="FF0000"/>
              </a:solidFill>
            </a:endParaRPr>
          </a:p>
          <a:p>
            <a:r>
              <a:rPr kumimoji="1" lang="en-US" altLang="zh-TW" sz="1600" dirty="0" smtClean="0">
                <a:solidFill>
                  <a:srgbClr val="FF0000"/>
                </a:solidFill>
              </a:rPr>
              <a:t> </a:t>
            </a:r>
            <a:r>
              <a:rPr kumimoji="1" lang="en-US" altLang="zh-TW" sz="1600" dirty="0" smtClean="0">
                <a:solidFill>
                  <a:srgbClr val="FF0000"/>
                </a:solidFill>
                <a:sym typeface="Wingdings"/>
              </a:rPr>
              <a:t></a:t>
            </a:r>
            <a:r>
              <a:rPr kumimoji="1" lang="zh-TW" altLang="en-US" sz="1600" dirty="0" smtClean="0">
                <a:solidFill>
                  <a:srgbClr val="FF0000"/>
                </a:solidFill>
              </a:rPr>
              <a:t>註冊成功回</a:t>
            </a:r>
            <a:r>
              <a:rPr kumimoji="1" lang="en-US" altLang="zh-TW" sz="1600" dirty="0" smtClean="0">
                <a:solidFill>
                  <a:srgbClr val="FF0000"/>
                </a:solidFill>
              </a:rPr>
              <a:t> P1 </a:t>
            </a:r>
            <a:r>
              <a:rPr kumimoji="1" lang="zh-TW" altLang="en-US" sz="1600" dirty="0" smtClean="0">
                <a:solidFill>
                  <a:srgbClr val="FF0000"/>
                </a:solidFill>
              </a:rPr>
              <a:t>登入</a:t>
            </a:r>
            <a:endParaRPr kumimoji="1" lang="zh-TW" altLang="en-US" sz="1600" dirty="0">
              <a:solidFill>
                <a:srgbClr val="FF0000"/>
              </a:solidFill>
            </a:endParaRPr>
          </a:p>
        </p:txBody>
      </p:sp>
      <p:sp>
        <p:nvSpPr>
          <p:cNvPr id="13" name="矩形圖說文字 12"/>
          <p:cNvSpPr/>
          <p:nvPr/>
        </p:nvSpPr>
        <p:spPr>
          <a:xfrm>
            <a:off x="3364753" y="5381813"/>
            <a:ext cx="2843307" cy="1132540"/>
          </a:xfrm>
          <a:prstGeom prst="wedgeRectCallout">
            <a:avLst>
              <a:gd name="adj1" fmla="val -59250"/>
              <a:gd name="adj2" fmla="val -40196"/>
            </a:avLst>
          </a:prstGeom>
          <a:solidFill>
            <a:srgbClr val="FFFF00"/>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TW" sz="1600" dirty="0" smtClean="0">
                <a:solidFill>
                  <a:srgbClr val="FF0000"/>
                </a:solidFill>
              </a:rPr>
              <a:t> P3. </a:t>
            </a:r>
            <a:r>
              <a:rPr kumimoji="1" lang="zh-TW" altLang="en-US" sz="1600" dirty="0" smtClean="0">
                <a:solidFill>
                  <a:srgbClr val="FF0000"/>
                </a:solidFill>
              </a:rPr>
              <a:t>首頁</a:t>
            </a:r>
            <a:r>
              <a:rPr kumimoji="1" lang="en-US" altLang="zh-TW" sz="1600" dirty="0" smtClean="0">
                <a:solidFill>
                  <a:srgbClr val="FF0000"/>
                </a:solidFill>
              </a:rPr>
              <a:t>!!</a:t>
            </a:r>
            <a:r>
              <a:rPr kumimoji="1" lang="zh-TW" altLang="en-US" sz="1600" dirty="0" smtClean="0">
                <a:solidFill>
                  <a:srgbClr val="FF0000"/>
                </a:solidFill>
              </a:rPr>
              <a:t>只要用戶沒有登出</a:t>
            </a:r>
            <a:r>
              <a:rPr kumimoji="1" lang="en-US" altLang="zh-TW" sz="1600" dirty="0" smtClean="0">
                <a:solidFill>
                  <a:srgbClr val="FF0000"/>
                </a:solidFill>
              </a:rPr>
              <a:t>, </a:t>
            </a:r>
            <a:r>
              <a:rPr kumimoji="1" lang="zh-TW" altLang="en-US" sz="1600" dirty="0" smtClean="0">
                <a:solidFill>
                  <a:srgbClr val="FF0000"/>
                </a:solidFill>
              </a:rPr>
              <a:t>就跳過登入及註冊畫面從這裡開始</a:t>
            </a:r>
            <a:r>
              <a:rPr kumimoji="1" lang="en-US" altLang="zh-TW" sz="1600" dirty="0" smtClean="0">
                <a:solidFill>
                  <a:srgbClr val="FF0000"/>
                </a:solidFill>
              </a:rPr>
              <a:t>, </a:t>
            </a:r>
            <a:r>
              <a:rPr kumimoji="1" lang="zh-TW" altLang="en-US" sz="1600" dirty="0" smtClean="0">
                <a:solidFill>
                  <a:srgbClr val="FF0000"/>
                </a:solidFill>
              </a:rPr>
              <a:t>規劃可從這裡登出</a:t>
            </a:r>
            <a:r>
              <a:rPr kumimoji="1" lang="zh-TW" altLang="en-US" sz="1600" dirty="0" smtClean="0">
                <a:solidFill>
                  <a:srgbClr val="FF0000"/>
                </a:solidFill>
                <a:sym typeface="Wingdings"/>
              </a:rPr>
              <a:t></a:t>
            </a:r>
            <a:r>
              <a:rPr kumimoji="1" lang="en-US" altLang="zh-TW" sz="1600" dirty="0" smtClean="0">
                <a:solidFill>
                  <a:srgbClr val="FF0000"/>
                </a:solidFill>
                <a:sym typeface="Wingdings"/>
              </a:rPr>
              <a:t> </a:t>
            </a:r>
            <a:r>
              <a:rPr kumimoji="1" lang="zh-TW" altLang="en-US" sz="1600" dirty="0" smtClean="0">
                <a:solidFill>
                  <a:srgbClr val="FF0000"/>
                </a:solidFill>
                <a:sym typeface="Wingdings"/>
              </a:rPr>
              <a:t>進入登入畫面</a:t>
            </a:r>
            <a:endParaRPr kumimoji="1" lang="zh-TW" altLang="en-US" sz="1600" dirty="0">
              <a:solidFill>
                <a:srgbClr val="FF0000"/>
              </a:solidFill>
            </a:endParaRPr>
          </a:p>
        </p:txBody>
      </p:sp>
      <p:sp>
        <p:nvSpPr>
          <p:cNvPr id="14" name="矩形 13"/>
          <p:cNvSpPr/>
          <p:nvPr/>
        </p:nvSpPr>
        <p:spPr>
          <a:xfrm>
            <a:off x="1286406" y="2227267"/>
            <a:ext cx="611123" cy="372498"/>
          </a:xfrm>
          <a:prstGeom prst="rect">
            <a:avLst/>
          </a:prstGeom>
          <a:noFill/>
          <a:ln w="28575" cmpd="sng">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圖說文字 14"/>
          <p:cNvSpPr/>
          <p:nvPr/>
        </p:nvSpPr>
        <p:spPr>
          <a:xfrm>
            <a:off x="156882" y="829284"/>
            <a:ext cx="3025589" cy="1026889"/>
          </a:xfrm>
          <a:prstGeom prst="wedgeRectCallout">
            <a:avLst>
              <a:gd name="adj1" fmla="val -8657"/>
              <a:gd name="adj2" fmla="val 71861"/>
            </a:avLst>
          </a:prstGeom>
          <a:solidFill>
            <a:srgbClr val="FFFF00"/>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AutoNum type="arabicPeriod"/>
            </a:pPr>
            <a:r>
              <a:rPr kumimoji="1" lang="zh-TW" altLang="en-US" sz="1400" dirty="0" smtClean="0">
                <a:solidFill>
                  <a:srgbClr val="FF0000"/>
                </a:solidFill>
              </a:rPr>
              <a:t>標記在</a:t>
            </a:r>
            <a:r>
              <a:rPr kumimoji="1" lang="en-US" altLang="zh-TW" sz="1400" dirty="0" smtClean="0">
                <a:solidFill>
                  <a:srgbClr val="FF0000"/>
                </a:solidFill>
              </a:rPr>
              <a:t> P1, P3 </a:t>
            </a:r>
            <a:r>
              <a:rPr kumimoji="1" lang="zh-TW" altLang="en-US" sz="1400" dirty="0" smtClean="0">
                <a:solidFill>
                  <a:srgbClr val="FF0000"/>
                </a:solidFill>
              </a:rPr>
              <a:t>之間切換決定進入程式的頁面</a:t>
            </a:r>
            <a:endParaRPr kumimoji="1" lang="en-US" altLang="zh-TW" sz="1400" dirty="0" smtClean="0">
              <a:solidFill>
                <a:srgbClr val="FF0000"/>
              </a:solidFill>
            </a:endParaRPr>
          </a:p>
          <a:p>
            <a:pPr marL="342900" indent="-342900">
              <a:buAutoNum type="arabicPeriod"/>
            </a:pPr>
            <a:r>
              <a:rPr kumimoji="1" lang="zh-TW" altLang="en-US" sz="1400" dirty="0" smtClean="0">
                <a:solidFill>
                  <a:srgbClr val="FF0000"/>
                </a:solidFill>
              </a:rPr>
              <a:t>給</a:t>
            </a:r>
            <a:r>
              <a:rPr kumimoji="1" lang="en-US" altLang="zh-TW" sz="1400" dirty="0" smtClean="0">
                <a:solidFill>
                  <a:srgbClr val="FF0000"/>
                </a:solidFill>
              </a:rPr>
              <a:t> Storyboard </a:t>
            </a:r>
            <a:r>
              <a:rPr kumimoji="1" lang="zh-TW" altLang="en-US" sz="1400" dirty="0" smtClean="0">
                <a:solidFill>
                  <a:srgbClr val="FF0000"/>
                </a:solidFill>
              </a:rPr>
              <a:t>定名</a:t>
            </a:r>
            <a:endParaRPr kumimoji="1" lang="en-US" altLang="zh-TW" sz="1400" dirty="0" smtClean="0">
              <a:solidFill>
                <a:srgbClr val="FF0000"/>
              </a:solidFill>
            </a:endParaRPr>
          </a:p>
          <a:p>
            <a:pPr marL="342900" indent="-342900">
              <a:buAutoNum type="arabicPeriod"/>
            </a:pPr>
            <a:r>
              <a:rPr kumimoji="1" lang="zh-TW" altLang="en-US" sz="1400" dirty="0" smtClean="0">
                <a:solidFill>
                  <a:srgbClr val="FF0000"/>
                </a:solidFill>
              </a:rPr>
              <a:t>由程式碼</a:t>
            </a:r>
            <a:r>
              <a:rPr kumimoji="1" lang="en-US" altLang="zh-TW" sz="1400" dirty="0" smtClean="0">
                <a:solidFill>
                  <a:srgbClr val="FF0000"/>
                </a:solidFill>
              </a:rPr>
              <a:t>(Listener)</a:t>
            </a:r>
            <a:r>
              <a:rPr kumimoji="1" lang="zh-TW" altLang="en-US" sz="1400" dirty="0" smtClean="0">
                <a:solidFill>
                  <a:srgbClr val="FF0000"/>
                </a:solidFill>
              </a:rPr>
              <a:t>控制切換入口</a:t>
            </a:r>
            <a:endParaRPr kumimoji="1" lang="zh-TW" altLang="en-US" sz="1400" dirty="0">
              <a:solidFill>
                <a:srgbClr val="FF0000"/>
              </a:solidFill>
            </a:endParaRPr>
          </a:p>
        </p:txBody>
      </p:sp>
      <p:sp>
        <p:nvSpPr>
          <p:cNvPr id="17" name="矩形 16"/>
          <p:cNvSpPr/>
          <p:nvPr/>
        </p:nvSpPr>
        <p:spPr>
          <a:xfrm>
            <a:off x="1283465" y="4815079"/>
            <a:ext cx="611123" cy="372498"/>
          </a:xfrm>
          <a:prstGeom prst="rect">
            <a:avLst/>
          </a:prstGeom>
          <a:noFill/>
          <a:ln w="28575" cmpd="sng">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18" name="直線箭頭接點 17"/>
          <p:cNvCxnSpPr>
            <a:stCxn id="17" idx="0"/>
          </p:cNvCxnSpPr>
          <p:nvPr/>
        </p:nvCxnSpPr>
        <p:spPr>
          <a:xfrm flipV="1">
            <a:off x="1589027" y="2599765"/>
            <a:ext cx="1" cy="2215314"/>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0" name="矩形 19"/>
          <p:cNvSpPr/>
          <p:nvPr/>
        </p:nvSpPr>
        <p:spPr>
          <a:xfrm>
            <a:off x="3780118" y="829284"/>
            <a:ext cx="1770529" cy="287301"/>
          </a:xfrm>
          <a:prstGeom prst="rect">
            <a:avLst/>
          </a:prstGeom>
          <a:solidFill>
            <a:schemeClr val="accent3">
              <a:lumMod val="40000"/>
              <a:lumOff val="60000"/>
            </a:schemeClr>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sz="1400" dirty="0" err="1" smtClean="0">
                <a:solidFill>
                  <a:srgbClr val="FF0000"/>
                </a:solidFill>
              </a:rPr>
              <a:t>signInViewController</a:t>
            </a:r>
            <a:endParaRPr kumimoji="1" lang="zh-TW" altLang="en-US" sz="1400" dirty="0">
              <a:solidFill>
                <a:srgbClr val="FF0000"/>
              </a:solidFill>
            </a:endParaRPr>
          </a:p>
        </p:txBody>
      </p:sp>
      <p:sp>
        <p:nvSpPr>
          <p:cNvPr id="21" name="矩形 20"/>
          <p:cNvSpPr/>
          <p:nvPr/>
        </p:nvSpPr>
        <p:spPr>
          <a:xfrm>
            <a:off x="1464235" y="3560614"/>
            <a:ext cx="2039471" cy="287301"/>
          </a:xfrm>
          <a:prstGeom prst="rect">
            <a:avLst/>
          </a:prstGeom>
          <a:solidFill>
            <a:schemeClr val="accent3">
              <a:lumMod val="40000"/>
              <a:lumOff val="60000"/>
            </a:schemeClr>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sz="1400" dirty="0" err="1" smtClean="0">
                <a:solidFill>
                  <a:srgbClr val="FF0000"/>
                </a:solidFill>
              </a:rPr>
              <a:t>MainFlowViewController</a:t>
            </a:r>
            <a:endParaRPr kumimoji="1" lang="zh-TW" altLang="en-US" sz="1400" dirty="0">
              <a:solidFill>
                <a:srgbClr val="FF0000"/>
              </a:solidFill>
            </a:endParaRPr>
          </a:p>
        </p:txBody>
      </p:sp>
      <p:sp>
        <p:nvSpPr>
          <p:cNvPr id="22" name="矩形 21"/>
          <p:cNvSpPr/>
          <p:nvPr/>
        </p:nvSpPr>
        <p:spPr>
          <a:xfrm>
            <a:off x="5954061" y="838033"/>
            <a:ext cx="1770529" cy="287301"/>
          </a:xfrm>
          <a:prstGeom prst="rect">
            <a:avLst/>
          </a:prstGeom>
          <a:solidFill>
            <a:schemeClr val="accent3">
              <a:lumMod val="40000"/>
              <a:lumOff val="60000"/>
            </a:schemeClr>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sz="1400" dirty="0" err="1" smtClean="0">
                <a:solidFill>
                  <a:srgbClr val="FF0000"/>
                </a:solidFill>
              </a:rPr>
              <a:t>signUpViewController</a:t>
            </a:r>
            <a:endParaRPr kumimoji="1" lang="zh-TW" altLang="en-US" sz="1400" dirty="0">
              <a:solidFill>
                <a:srgbClr val="FF0000"/>
              </a:solidFill>
            </a:endParaRPr>
          </a:p>
        </p:txBody>
      </p:sp>
      <p:cxnSp>
        <p:nvCxnSpPr>
          <p:cNvPr id="24" name="直線箭頭接點 23"/>
          <p:cNvCxnSpPr>
            <a:stCxn id="59" idx="3"/>
          </p:cNvCxnSpPr>
          <p:nvPr/>
        </p:nvCxnSpPr>
        <p:spPr>
          <a:xfrm flipV="1">
            <a:off x="2774574" y="3309471"/>
            <a:ext cx="1287232" cy="1382058"/>
          </a:xfrm>
          <a:prstGeom prst="straightConnector1">
            <a:avLst/>
          </a:prstGeom>
          <a:ln w="28575" cmpd="sng">
            <a:solidFill>
              <a:srgbClr val="FF0000"/>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33" name="直線箭頭接點 32"/>
          <p:cNvCxnSpPr>
            <a:stCxn id="23" idx="3"/>
          </p:cNvCxnSpPr>
          <p:nvPr/>
        </p:nvCxnSpPr>
        <p:spPr>
          <a:xfrm>
            <a:off x="3126499" y="5140046"/>
            <a:ext cx="3865972" cy="0"/>
          </a:xfrm>
          <a:prstGeom prst="straightConnector1">
            <a:avLst/>
          </a:prstGeom>
          <a:ln w="28575" cmpd="sng">
            <a:solidFill>
              <a:srgbClr val="0000FF"/>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38" name="矩形 37"/>
          <p:cNvSpPr/>
          <p:nvPr/>
        </p:nvSpPr>
        <p:spPr>
          <a:xfrm>
            <a:off x="6992471" y="4844964"/>
            <a:ext cx="1441823" cy="481568"/>
          </a:xfrm>
          <a:prstGeom prst="rect">
            <a:avLst/>
          </a:prstGeom>
          <a:solidFill>
            <a:schemeClr val="accent3">
              <a:lumMod val="40000"/>
              <a:lumOff val="60000"/>
            </a:schemeClr>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sz="1400" dirty="0" smtClean="0">
                <a:solidFill>
                  <a:srgbClr val="FF0000"/>
                </a:solidFill>
              </a:rPr>
              <a:t>內文頁面</a:t>
            </a:r>
            <a:endParaRPr kumimoji="1" lang="zh-TW" altLang="en-US" sz="1400" dirty="0">
              <a:solidFill>
                <a:srgbClr val="FF0000"/>
              </a:solidFill>
            </a:endParaRPr>
          </a:p>
        </p:txBody>
      </p:sp>
      <p:cxnSp>
        <p:nvCxnSpPr>
          <p:cNvPr id="39" name="直線箭頭接點 38"/>
          <p:cNvCxnSpPr/>
          <p:nvPr/>
        </p:nvCxnSpPr>
        <p:spPr>
          <a:xfrm>
            <a:off x="3070412" y="2599765"/>
            <a:ext cx="991394" cy="0"/>
          </a:xfrm>
          <a:prstGeom prst="straightConnector1">
            <a:avLst/>
          </a:prstGeom>
          <a:ln w="28575" cmpd="sng">
            <a:solidFill>
              <a:srgbClr val="0000FF"/>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43" name="直線箭頭接點 42"/>
          <p:cNvCxnSpPr>
            <a:stCxn id="46" idx="1"/>
          </p:cNvCxnSpPr>
          <p:nvPr/>
        </p:nvCxnSpPr>
        <p:spPr>
          <a:xfrm flipH="1">
            <a:off x="3070412" y="2440897"/>
            <a:ext cx="1382059" cy="1638044"/>
          </a:xfrm>
          <a:prstGeom prst="straightConnector1">
            <a:avLst/>
          </a:prstGeom>
          <a:ln w="28575" cmpd="sng">
            <a:solidFill>
              <a:srgbClr val="0000FF"/>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46" name="矩形 45"/>
          <p:cNvSpPr/>
          <p:nvPr/>
        </p:nvSpPr>
        <p:spPr>
          <a:xfrm>
            <a:off x="4452471" y="2345762"/>
            <a:ext cx="455706" cy="190269"/>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47" name="矩形 46"/>
          <p:cNvSpPr/>
          <p:nvPr/>
        </p:nvSpPr>
        <p:spPr>
          <a:xfrm>
            <a:off x="4340412" y="2540000"/>
            <a:ext cx="769469" cy="190269"/>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49" name="直線箭頭接點 48"/>
          <p:cNvCxnSpPr/>
          <p:nvPr/>
        </p:nvCxnSpPr>
        <p:spPr>
          <a:xfrm>
            <a:off x="5109881" y="2599765"/>
            <a:ext cx="1526990" cy="0"/>
          </a:xfrm>
          <a:prstGeom prst="straightConnector1">
            <a:avLst/>
          </a:prstGeom>
          <a:ln w="28575" cmpd="sng">
            <a:solidFill>
              <a:srgbClr val="0000FF"/>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52" name="矩形 51"/>
          <p:cNvSpPr/>
          <p:nvPr/>
        </p:nvSpPr>
        <p:spPr>
          <a:xfrm>
            <a:off x="6636871" y="2494191"/>
            <a:ext cx="455706" cy="190269"/>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54" name="直線箭頭接點 53"/>
          <p:cNvCxnSpPr>
            <a:stCxn id="52" idx="1"/>
          </p:cNvCxnSpPr>
          <p:nvPr/>
        </p:nvCxnSpPr>
        <p:spPr>
          <a:xfrm flipH="1">
            <a:off x="3070412" y="2589326"/>
            <a:ext cx="3566459" cy="1963254"/>
          </a:xfrm>
          <a:prstGeom prst="straightConnector1">
            <a:avLst/>
          </a:prstGeom>
          <a:ln w="28575" cmpd="sng">
            <a:solidFill>
              <a:srgbClr val="0000FF"/>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59" name="矩形 58"/>
          <p:cNvSpPr/>
          <p:nvPr/>
        </p:nvSpPr>
        <p:spPr>
          <a:xfrm>
            <a:off x="2005105" y="4596394"/>
            <a:ext cx="769469" cy="190269"/>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Tree>
    <p:extLst>
      <p:ext uri="{BB962C8B-B14F-4D97-AF65-F5344CB8AC3E}">
        <p14:creationId xmlns:p14="http://schemas.microsoft.com/office/powerpoint/2010/main" val="209278583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取用圖庫相片秀圖</a:t>
            </a:r>
            <a:endParaRPr kumimoji="1" lang="zh-TW" altLang="en-US" dirty="0"/>
          </a:p>
        </p:txBody>
      </p:sp>
      <p:sp>
        <p:nvSpPr>
          <p:cNvPr id="3" name="內容版面配置區 2"/>
          <p:cNvSpPr>
            <a:spLocks noGrp="1"/>
          </p:cNvSpPr>
          <p:nvPr>
            <p:ph idx="1"/>
          </p:nvPr>
        </p:nvSpPr>
        <p:spPr>
          <a:xfrm>
            <a:off x="229251" y="749008"/>
            <a:ext cx="8785189" cy="2448015"/>
          </a:xfrm>
        </p:spPr>
        <p:txBody>
          <a:bodyPr>
            <a:normAutofit/>
          </a:bodyPr>
          <a:lstStyle/>
          <a:p>
            <a:r>
              <a:rPr kumimoji="1" lang="en-US" altLang="zh-TW" dirty="0" err="1" smtClean="0"/>
              <a:t>KeyWord</a:t>
            </a:r>
            <a:endParaRPr kumimoji="1" lang="en-US" altLang="zh-TW" dirty="0" smtClean="0"/>
          </a:p>
          <a:p>
            <a:pPr lvl="1"/>
            <a:r>
              <a:rPr kumimoji="1" lang="en-US" altLang="zh-TW" b="1" dirty="0" err="1" smtClean="0">
                <a:solidFill>
                  <a:srgbClr val="3366FF"/>
                </a:solidFill>
              </a:rPr>
              <a:t>UIImagePickController</a:t>
            </a:r>
            <a:r>
              <a:rPr kumimoji="1" lang="en-US" altLang="zh-TW" dirty="0" smtClean="0"/>
              <a:t>(</a:t>
            </a:r>
            <a:r>
              <a:rPr kumimoji="1" lang="zh-TW" altLang="en-US" dirty="0" smtClean="0"/>
              <a:t>不能選多張</a:t>
            </a:r>
            <a:r>
              <a:rPr kumimoji="1" lang="en-US" altLang="zh-TW" dirty="0" smtClean="0"/>
              <a:t>,</a:t>
            </a:r>
            <a:r>
              <a:rPr kumimoji="1" lang="zh-TW" altLang="en-US" dirty="0" smtClean="0"/>
              <a:t>不修圖</a:t>
            </a:r>
            <a:r>
              <a:rPr kumimoji="1" lang="en-US" altLang="zh-TW" dirty="0" smtClean="0"/>
              <a:t>, </a:t>
            </a:r>
            <a:r>
              <a:rPr kumimoji="1" lang="zh-TW" altLang="en-US" dirty="0" smtClean="0"/>
              <a:t>是一個簡單的內建</a:t>
            </a:r>
            <a:r>
              <a:rPr kumimoji="1" lang="en-US" altLang="zh-TW" dirty="0" smtClean="0"/>
              <a:t> SDK(</a:t>
            </a:r>
            <a:r>
              <a:rPr kumimoji="1" lang="en-US" altLang="zh-TW" dirty="0" err="1" smtClean="0"/>
              <a:t>SoftwareDevelopKit</a:t>
            </a:r>
            <a:r>
              <a:rPr kumimoji="1" lang="en-US" altLang="zh-TW" dirty="0" smtClean="0"/>
              <a:t>) </a:t>
            </a:r>
            <a:r>
              <a:rPr kumimoji="1" lang="zh-TW" altLang="en-US" dirty="0" smtClean="0"/>
              <a:t>介面</a:t>
            </a:r>
            <a:endParaRPr kumimoji="1" lang="en-US" altLang="zh-TW" dirty="0" smtClean="0"/>
          </a:p>
          <a:p>
            <a:pPr lvl="1"/>
            <a:r>
              <a:rPr kumimoji="1" lang="en-US" altLang="zh-TW" dirty="0" err="1" smtClean="0"/>
              <a:t>isSourceTypeAvailable</a:t>
            </a:r>
            <a:endParaRPr kumimoji="1" lang="en-US" altLang="zh-TW" dirty="0" smtClean="0"/>
          </a:p>
          <a:p>
            <a:pPr lvl="1"/>
            <a:r>
              <a:rPr kumimoji="1" lang="en-US" altLang="zh-TW" dirty="0" err="1" smtClean="0"/>
              <a:t>didFinishPickingMediaWithInfo</a:t>
            </a:r>
            <a:endParaRPr kumimoji="1" lang="en-US" altLang="zh-TW" dirty="0" smtClean="0"/>
          </a:p>
        </p:txBody>
      </p:sp>
      <p:sp>
        <p:nvSpPr>
          <p:cNvPr id="13" name="矩形 12"/>
          <p:cNvSpPr/>
          <p:nvPr/>
        </p:nvSpPr>
        <p:spPr>
          <a:xfrm>
            <a:off x="2189743" y="3860370"/>
            <a:ext cx="2029162" cy="129977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4" name="矩形圖說文字 13"/>
          <p:cNvSpPr/>
          <p:nvPr/>
        </p:nvSpPr>
        <p:spPr>
          <a:xfrm>
            <a:off x="3547384" y="5506336"/>
            <a:ext cx="2999946" cy="966189"/>
          </a:xfrm>
          <a:prstGeom prst="wedgeRectCallout">
            <a:avLst>
              <a:gd name="adj1" fmla="val -29903"/>
              <a:gd name="adj2" fmla="val -81505"/>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根據已經知道的網路資料規劃我要用什麼變數來接以及什麼資料型態</a:t>
            </a:r>
            <a:r>
              <a:rPr kumimoji="1" lang="en-US" altLang="zh-TW" dirty="0" smtClean="0">
                <a:solidFill>
                  <a:srgbClr val="FF0000"/>
                </a:solidFill>
              </a:rPr>
              <a:t>(</a:t>
            </a:r>
            <a:r>
              <a:rPr kumimoji="1" lang="zh-TW" altLang="en-US" dirty="0" smtClean="0">
                <a:solidFill>
                  <a:srgbClr val="FF0000"/>
                </a:solidFill>
              </a:rPr>
              <a:t>此為原型</a:t>
            </a:r>
            <a:r>
              <a:rPr kumimoji="1" lang="en-US" altLang="zh-TW" dirty="0" smtClean="0">
                <a:solidFill>
                  <a:srgbClr val="FF0000"/>
                </a:solidFill>
              </a:rPr>
              <a:t>)</a:t>
            </a:r>
            <a:endParaRPr kumimoji="1" lang="zh-TW" altLang="en-US" dirty="0">
              <a:solidFill>
                <a:srgbClr val="FF0000"/>
              </a:solidFill>
            </a:endParaRPr>
          </a:p>
        </p:txBody>
      </p:sp>
      <p:sp>
        <p:nvSpPr>
          <p:cNvPr id="10" name="矩形 9"/>
          <p:cNvSpPr/>
          <p:nvPr/>
        </p:nvSpPr>
        <p:spPr>
          <a:xfrm>
            <a:off x="397131" y="3295034"/>
            <a:ext cx="1635890" cy="34365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1" name="矩形 10"/>
          <p:cNvSpPr/>
          <p:nvPr/>
        </p:nvSpPr>
        <p:spPr>
          <a:xfrm>
            <a:off x="6474343" y="3782554"/>
            <a:ext cx="1905072" cy="34365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圖說文字 14"/>
          <p:cNvSpPr/>
          <p:nvPr/>
        </p:nvSpPr>
        <p:spPr>
          <a:xfrm>
            <a:off x="6546450" y="3091799"/>
            <a:ext cx="1679683" cy="406470"/>
          </a:xfrm>
          <a:prstGeom prst="wedgeRectCallout">
            <a:avLst>
              <a:gd name="adj1" fmla="val -9708"/>
              <a:gd name="adj2" fmla="val 107347"/>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必須初始化</a:t>
            </a:r>
            <a:endParaRPr kumimoji="1" lang="zh-TW" altLang="en-US" dirty="0">
              <a:solidFill>
                <a:srgbClr val="FF0000"/>
              </a:solidFill>
            </a:endParaRPr>
          </a:p>
        </p:txBody>
      </p:sp>
    </p:spTree>
    <p:extLst>
      <p:ext uri="{BB962C8B-B14F-4D97-AF65-F5344CB8AC3E}">
        <p14:creationId xmlns:p14="http://schemas.microsoft.com/office/powerpoint/2010/main" val="342908247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相片管理</a:t>
            </a:r>
            <a:endParaRPr kumimoji="1" lang="zh-TW" altLang="en-US" dirty="0"/>
          </a:p>
        </p:txBody>
      </p:sp>
      <p:sp>
        <p:nvSpPr>
          <p:cNvPr id="3" name="內容版面配置區 2"/>
          <p:cNvSpPr>
            <a:spLocks noGrp="1"/>
          </p:cNvSpPr>
          <p:nvPr>
            <p:ph idx="1"/>
          </p:nvPr>
        </p:nvSpPr>
        <p:spPr>
          <a:xfrm>
            <a:off x="229251" y="749008"/>
            <a:ext cx="8785189" cy="2448015"/>
          </a:xfrm>
        </p:spPr>
        <p:txBody>
          <a:bodyPr>
            <a:normAutofit/>
          </a:bodyPr>
          <a:lstStyle/>
          <a:p>
            <a:r>
              <a:rPr kumimoji="1" lang="zh-TW" altLang="en-US" dirty="0" smtClean="0"/>
              <a:t>取用圖庫相片秀圖</a:t>
            </a:r>
            <a:endParaRPr kumimoji="1" lang="en-US" altLang="zh-TW" dirty="0" smtClean="0"/>
          </a:p>
          <a:p>
            <a:r>
              <a:rPr kumimoji="1" lang="zh-TW" altLang="en-US" dirty="0" smtClean="0"/>
              <a:t>規劃選圖拍照提示窗</a:t>
            </a:r>
            <a:endParaRPr kumimoji="1" lang="en-US" altLang="zh-TW" dirty="0" smtClean="0"/>
          </a:p>
          <a:p>
            <a:r>
              <a:rPr kumimoji="1" lang="zh-TW" altLang="en-US" dirty="0" smtClean="0"/>
              <a:t>上傳檔案到</a:t>
            </a:r>
            <a:r>
              <a:rPr kumimoji="1" lang="en-US" altLang="zh-TW" dirty="0" smtClean="0"/>
              <a:t> Firebase </a:t>
            </a:r>
            <a:r>
              <a:rPr kumimoji="1" lang="zh-TW" altLang="en-US" dirty="0" smtClean="0"/>
              <a:t>資料庫</a:t>
            </a:r>
            <a:endParaRPr kumimoji="1" lang="en-US" altLang="zh-TW" dirty="0" smtClean="0"/>
          </a:p>
        </p:txBody>
      </p:sp>
    </p:spTree>
    <p:extLst>
      <p:ext uri="{BB962C8B-B14F-4D97-AF65-F5344CB8AC3E}">
        <p14:creationId xmlns:p14="http://schemas.microsoft.com/office/powerpoint/2010/main" val="342908247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功能需求</a:t>
            </a:r>
            <a:endParaRPr kumimoji="1" lang="zh-TW" altLang="en-US" dirty="0"/>
          </a:p>
        </p:txBody>
      </p:sp>
      <p:sp>
        <p:nvSpPr>
          <p:cNvPr id="3" name="內容版面配置區 2"/>
          <p:cNvSpPr>
            <a:spLocks noGrp="1"/>
          </p:cNvSpPr>
          <p:nvPr>
            <p:ph idx="1"/>
          </p:nvPr>
        </p:nvSpPr>
        <p:spPr>
          <a:xfrm>
            <a:off x="229251" y="749010"/>
            <a:ext cx="8693313" cy="3792510"/>
          </a:xfrm>
        </p:spPr>
        <p:txBody>
          <a:bodyPr>
            <a:normAutofit/>
          </a:bodyPr>
          <a:lstStyle/>
          <a:p>
            <a:r>
              <a:rPr kumimoji="1" lang="en-US" altLang="zh-TW" dirty="0" smtClean="0"/>
              <a:t>Firebase </a:t>
            </a:r>
            <a:r>
              <a:rPr kumimoji="1" lang="zh-TW" altLang="en-US" dirty="0" smtClean="0"/>
              <a:t>後台管理第三方支援</a:t>
            </a:r>
            <a:endParaRPr kumimoji="1" lang="en-US" altLang="zh-TW" dirty="0" smtClean="0"/>
          </a:p>
          <a:p>
            <a:pPr lvl="1"/>
            <a:r>
              <a:rPr kumimoji="1" lang="en-US" altLang="zh-TW" dirty="0" err="1" smtClean="0"/>
              <a:t>Firebase.Auth</a:t>
            </a:r>
            <a:r>
              <a:rPr kumimoji="1" lang="en-US" altLang="zh-TW" dirty="0" smtClean="0"/>
              <a:t>: </a:t>
            </a:r>
            <a:r>
              <a:rPr kumimoji="1" lang="zh-TW" altLang="en-US" dirty="0" smtClean="0"/>
              <a:t>會員資料管理</a:t>
            </a:r>
            <a:endParaRPr kumimoji="1" lang="en-US" altLang="zh-TW" dirty="0" smtClean="0"/>
          </a:p>
          <a:p>
            <a:pPr lvl="1"/>
            <a:r>
              <a:rPr kumimoji="1" lang="en-US" altLang="zh-TW" dirty="0" err="1" smtClean="0"/>
              <a:t>Firebase.Storage</a:t>
            </a:r>
            <a:r>
              <a:rPr kumimoji="1" lang="en-US" altLang="zh-TW" dirty="0" smtClean="0"/>
              <a:t>: </a:t>
            </a:r>
            <a:r>
              <a:rPr kumimoji="1" lang="zh-TW" altLang="en-US" dirty="0" smtClean="0"/>
              <a:t>照片存取</a:t>
            </a:r>
            <a:endParaRPr kumimoji="1" lang="en-US" altLang="zh-TW" dirty="0" smtClean="0"/>
          </a:p>
          <a:p>
            <a:pPr lvl="1"/>
            <a:r>
              <a:rPr kumimoji="1" lang="en-US" altLang="zh-TW" dirty="0" err="1" smtClean="0"/>
              <a:t>Firebase.Database</a:t>
            </a:r>
            <a:r>
              <a:rPr kumimoji="1" lang="en-US" altLang="zh-TW" dirty="0" smtClean="0"/>
              <a:t>: </a:t>
            </a:r>
            <a:r>
              <a:rPr kumimoji="1" lang="zh-TW" altLang="en-US" dirty="0" smtClean="0"/>
              <a:t>即時的資料結構</a:t>
            </a:r>
            <a:r>
              <a:rPr kumimoji="1" lang="en-US" altLang="zh-TW" dirty="0" smtClean="0"/>
              <a:t>(</a:t>
            </a:r>
            <a:r>
              <a:rPr kumimoji="1" lang="zh-TW" altLang="en-US" dirty="0" smtClean="0"/>
              <a:t>存什麼</a:t>
            </a:r>
            <a:r>
              <a:rPr kumimoji="1" lang="en-US" altLang="zh-TW" dirty="0" smtClean="0"/>
              <a:t>?)</a:t>
            </a:r>
            <a:endParaRPr kumimoji="1" lang="en-US" altLang="zh-TW" dirty="0" smtClean="0"/>
          </a:p>
          <a:p>
            <a:r>
              <a:rPr kumimoji="1" lang="zh-TW" altLang="en-US" dirty="0" smtClean="0"/>
              <a:t>登入註冊</a:t>
            </a:r>
            <a:r>
              <a:rPr kumimoji="1" lang="zh-TW" altLang="en-US" dirty="0" smtClean="0"/>
              <a:t>前台</a:t>
            </a:r>
            <a:endParaRPr kumimoji="1" lang="en-US" altLang="zh-TW" dirty="0" smtClean="0"/>
          </a:p>
          <a:p>
            <a:r>
              <a:rPr kumimoji="1" lang="zh-TW" altLang="en-US" dirty="0" smtClean="0"/>
              <a:t>帳號管理後台</a:t>
            </a:r>
            <a:endParaRPr kumimoji="1" lang="en-US" altLang="zh-TW" dirty="0" smtClean="0"/>
          </a:p>
          <a:p>
            <a:r>
              <a:rPr kumimoji="1" lang="en-US" altLang="zh-TW" dirty="0" smtClean="0"/>
              <a:t>Firebase </a:t>
            </a:r>
            <a:r>
              <a:rPr kumimoji="1" lang="en-US" altLang="zh-TW" dirty="0" err="1" smtClean="0"/>
              <a:t>Realtime</a:t>
            </a:r>
            <a:r>
              <a:rPr kumimoji="1" lang="en-US" altLang="zh-TW" dirty="0" smtClean="0"/>
              <a:t> Database </a:t>
            </a:r>
            <a:r>
              <a:rPr kumimoji="1" lang="zh-TW" altLang="en-US" dirty="0" smtClean="0"/>
              <a:t>管理上傳的</a:t>
            </a:r>
            <a:r>
              <a:rPr kumimoji="1" lang="zh-TW" altLang="en-US" dirty="0" smtClean="0"/>
              <a:t>照片</a:t>
            </a:r>
            <a:endParaRPr kumimoji="1" lang="en-US" altLang="zh-TW" dirty="0" smtClean="0"/>
          </a:p>
        </p:txBody>
      </p:sp>
    </p:spTree>
    <p:extLst>
      <p:ext uri="{BB962C8B-B14F-4D97-AF65-F5344CB8AC3E}">
        <p14:creationId xmlns:p14="http://schemas.microsoft.com/office/powerpoint/2010/main" val="365085321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取用圖庫相片秀圖</a:t>
            </a:r>
            <a:endParaRPr kumimoji="1" lang="zh-TW" altLang="en-US" dirty="0"/>
          </a:p>
        </p:txBody>
      </p:sp>
      <p:sp>
        <p:nvSpPr>
          <p:cNvPr id="3" name="內容版面配置區 2"/>
          <p:cNvSpPr>
            <a:spLocks noGrp="1"/>
          </p:cNvSpPr>
          <p:nvPr>
            <p:ph idx="1"/>
          </p:nvPr>
        </p:nvSpPr>
        <p:spPr>
          <a:xfrm>
            <a:off x="229251" y="749008"/>
            <a:ext cx="8785189" cy="2448015"/>
          </a:xfrm>
        </p:spPr>
        <p:txBody>
          <a:bodyPr>
            <a:normAutofit/>
          </a:bodyPr>
          <a:lstStyle/>
          <a:p>
            <a:r>
              <a:rPr kumimoji="1" lang="en-US" altLang="zh-TW" dirty="0" err="1" smtClean="0"/>
              <a:t>KeyWord</a:t>
            </a:r>
            <a:endParaRPr kumimoji="1" lang="en-US" altLang="zh-TW" dirty="0" smtClean="0"/>
          </a:p>
          <a:p>
            <a:pPr lvl="1"/>
            <a:r>
              <a:rPr kumimoji="1" lang="en-US" altLang="zh-TW" b="1" dirty="0" err="1" smtClean="0">
                <a:solidFill>
                  <a:srgbClr val="3366FF"/>
                </a:solidFill>
              </a:rPr>
              <a:t>UIImagePickController</a:t>
            </a:r>
            <a:r>
              <a:rPr kumimoji="1" lang="en-US" altLang="zh-TW" dirty="0" smtClean="0"/>
              <a:t>(</a:t>
            </a:r>
            <a:r>
              <a:rPr kumimoji="1" lang="zh-TW" altLang="en-US" dirty="0" smtClean="0"/>
              <a:t>不能選多張</a:t>
            </a:r>
            <a:r>
              <a:rPr kumimoji="1" lang="en-US" altLang="zh-TW" dirty="0" smtClean="0"/>
              <a:t>,</a:t>
            </a:r>
            <a:r>
              <a:rPr kumimoji="1" lang="zh-TW" altLang="en-US" dirty="0" smtClean="0"/>
              <a:t>不修圖</a:t>
            </a:r>
            <a:r>
              <a:rPr kumimoji="1" lang="en-US" altLang="zh-TW" dirty="0" smtClean="0"/>
              <a:t>, </a:t>
            </a:r>
            <a:r>
              <a:rPr kumimoji="1" lang="zh-TW" altLang="en-US" dirty="0" smtClean="0"/>
              <a:t>是一個簡單的內建</a:t>
            </a:r>
            <a:r>
              <a:rPr kumimoji="1" lang="en-US" altLang="zh-TW" dirty="0" smtClean="0"/>
              <a:t> SDK(</a:t>
            </a:r>
            <a:r>
              <a:rPr kumimoji="1" lang="en-US" altLang="zh-TW" dirty="0" err="1" smtClean="0"/>
              <a:t>SoftwareDevelopKit</a:t>
            </a:r>
            <a:r>
              <a:rPr kumimoji="1" lang="en-US" altLang="zh-TW" dirty="0" smtClean="0"/>
              <a:t>) </a:t>
            </a:r>
            <a:r>
              <a:rPr kumimoji="1" lang="zh-TW" altLang="en-US" dirty="0" smtClean="0"/>
              <a:t>介面</a:t>
            </a:r>
            <a:endParaRPr kumimoji="1" lang="en-US" altLang="zh-TW" dirty="0" smtClean="0"/>
          </a:p>
          <a:p>
            <a:pPr lvl="1"/>
            <a:r>
              <a:rPr kumimoji="1" lang="en-US" altLang="zh-TW" dirty="0" err="1" smtClean="0"/>
              <a:t>isSourceTypeAvailable</a:t>
            </a:r>
            <a:endParaRPr kumimoji="1" lang="en-US" altLang="zh-TW" dirty="0" smtClean="0"/>
          </a:p>
          <a:p>
            <a:pPr lvl="1"/>
            <a:r>
              <a:rPr kumimoji="1" lang="en-US" altLang="zh-TW" dirty="0" err="1" smtClean="0"/>
              <a:t>didFinishPickingMediaWithInfo</a:t>
            </a:r>
            <a:endParaRPr kumimoji="1" lang="en-US" altLang="zh-TW" dirty="0" smtClean="0"/>
          </a:p>
        </p:txBody>
      </p:sp>
      <p:sp>
        <p:nvSpPr>
          <p:cNvPr id="13" name="矩形 12"/>
          <p:cNvSpPr/>
          <p:nvPr/>
        </p:nvSpPr>
        <p:spPr>
          <a:xfrm>
            <a:off x="2189743" y="3860370"/>
            <a:ext cx="2029162" cy="129977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4" name="矩形圖說文字 13"/>
          <p:cNvSpPr/>
          <p:nvPr/>
        </p:nvSpPr>
        <p:spPr>
          <a:xfrm>
            <a:off x="3547384" y="5506336"/>
            <a:ext cx="2999946" cy="966189"/>
          </a:xfrm>
          <a:prstGeom prst="wedgeRectCallout">
            <a:avLst>
              <a:gd name="adj1" fmla="val -29903"/>
              <a:gd name="adj2" fmla="val -81505"/>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根據已經知道的網路資料規劃我要用什麼變數來接以及什麼資料型態</a:t>
            </a:r>
            <a:r>
              <a:rPr kumimoji="1" lang="en-US" altLang="zh-TW" dirty="0" smtClean="0">
                <a:solidFill>
                  <a:srgbClr val="FF0000"/>
                </a:solidFill>
              </a:rPr>
              <a:t>(</a:t>
            </a:r>
            <a:r>
              <a:rPr kumimoji="1" lang="zh-TW" altLang="en-US" dirty="0" smtClean="0">
                <a:solidFill>
                  <a:srgbClr val="FF0000"/>
                </a:solidFill>
              </a:rPr>
              <a:t>此為原型</a:t>
            </a:r>
            <a:r>
              <a:rPr kumimoji="1" lang="en-US" altLang="zh-TW" dirty="0" smtClean="0">
                <a:solidFill>
                  <a:srgbClr val="FF0000"/>
                </a:solidFill>
              </a:rPr>
              <a:t>)</a:t>
            </a:r>
            <a:endParaRPr kumimoji="1" lang="zh-TW" altLang="en-US" dirty="0">
              <a:solidFill>
                <a:srgbClr val="FF0000"/>
              </a:solidFill>
            </a:endParaRPr>
          </a:p>
        </p:txBody>
      </p:sp>
      <p:sp>
        <p:nvSpPr>
          <p:cNvPr id="10" name="矩形 9"/>
          <p:cNvSpPr/>
          <p:nvPr/>
        </p:nvSpPr>
        <p:spPr>
          <a:xfrm>
            <a:off x="397131" y="3295034"/>
            <a:ext cx="1635890" cy="34365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1" name="矩形 10"/>
          <p:cNvSpPr/>
          <p:nvPr/>
        </p:nvSpPr>
        <p:spPr>
          <a:xfrm>
            <a:off x="6474343" y="3782554"/>
            <a:ext cx="1905072" cy="34365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圖說文字 14"/>
          <p:cNvSpPr/>
          <p:nvPr/>
        </p:nvSpPr>
        <p:spPr>
          <a:xfrm>
            <a:off x="6546450" y="3091799"/>
            <a:ext cx="1679683" cy="406470"/>
          </a:xfrm>
          <a:prstGeom prst="wedgeRectCallout">
            <a:avLst>
              <a:gd name="adj1" fmla="val -9708"/>
              <a:gd name="adj2" fmla="val 107347"/>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必須初始化</a:t>
            </a:r>
            <a:endParaRPr kumimoji="1" lang="zh-TW" altLang="en-US" dirty="0">
              <a:solidFill>
                <a:srgbClr val="FF0000"/>
              </a:solidFill>
            </a:endParaRPr>
          </a:p>
        </p:txBody>
      </p:sp>
    </p:spTree>
    <p:extLst>
      <p:ext uri="{BB962C8B-B14F-4D97-AF65-F5344CB8AC3E}">
        <p14:creationId xmlns:p14="http://schemas.microsoft.com/office/powerpoint/2010/main" val="361606597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取用圖庫相片秀圖程序</a:t>
            </a:r>
            <a:endParaRPr kumimoji="1" lang="en-US" altLang="zh-TW" dirty="0"/>
          </a:p>
        </p:txBody>
      </p:sp>
      <p:sp>
        <p:nvSpPr>
          <p:cNvPr id="3" name="內容版面配置區 2"/>
          <p:cNvSpPr>
            <a:spLocks noGrp="1"/>
          </p:cNvSpPr>
          <p:nvPr>
            <p:ph idx="1"/>
          </p:nvPr>
        </p:nvSpPr>
        <p:spPr>
          <a:xfrm>
            <a:off x="229251" y="749009"/>
            <a:ext cx="8785189" cy="5723516"/>
          </a:xfrm>
        </p:spPr>
        <p:txBody>
          <a:bodyPr>
            <a:normAutofit/>
          </a:bodyPr>
          <a:lstStyle/>
          <a:p>
            <a:r>
              <a:rPr kumimoji="1" lang="zh-TW" altLang="en-US" dirty="0" smtClean="0"/>
              <a:t>建立一個</a:t>
            </a:r>
            <a:r>
              <a:rPr kumimoji="1" lang="en-US" altLang="zh-TW" dirty="0" smtClean="0"/>
              <a:t> Delegate: </a:t>
            </a:r>
            <a:r>
              <a:rPr kumimoji="1" lang="zh-TW" altLang="en-US" dirty="0" smtClean="0"/>
              <a:t>是一個</a:t>
            </a:r>
            <a:r>
              <a:rPr kumimoji="1" lang="en-US" altLang="zh-TW" dirty="0" err="1" smtClean="0"/>
              <a:t>ViewController</a:t>
            </a:r>
            <a:r>
              <a:rPr kumimoji="1" lang="en-US" altLang="zh-TW" dirty="0" smtClean="0"/>
              <a:t>, </a:t>
            </a:r>
            <a:r>
              <a:rPr kumimoji="1" lang="zh-TW" altLang="en-US" dirty="0" smtClean="0"/>
              <a:t>接收拍照的結果</a:t>
            </a:r>
            <a:endParaRPr kumimoji="1" lang="en-US" altLang="zh-TW" dirty="0" smtClean="0"/>
          </a:p>
          <a:p>
            <a:r>
              <a:rPr kumimoji="1" lang="en-US" altLang="zh-TW" dirty="0" smtClean="0"/>
              <a:t>Conform </a:t>
            </a:r>
            <a:r>
              <a:rPr kumimoji="1" lang="en-US" altLang="zh-TW" dirty="0" err="1" smtClean="0"/>
              <a:t>XXXDelegate</a:t>
            </a:r>
            <a:endParaRPr kumimoji="1" lang="en-US" altLang="zh-TW" dirty="0" smtClean="0"/>
          </a:p>
          <a:p>
            <a:r>
              <a:rPr kumimoji="1" lang="en-US" altLang="zh-TW" dirty="0" err="1" smtClean="0"/>
              <a:t>isSourceTypeAvailable</a:t>
            </a:r>
            <a:endParaRPr kumimoji="1" lang="en-US" altLang="zh-TW" dirty="0" smtClean="0"/>
          </a:p>
          <a:p>
            <a:r>
              <a:rPr kumimoji="1" lang="en-US" altLang="zh-TW" dirty="0" err="1" smtClean="0"/>
              <a:t>availableMediaType</a:t>
            </a:r>
            <a:endParaRPr kumimoji="1" lang="en-US" altLang="zh-TW" dirty="0" smtClean="0"/>
          </a:p>
          <a:p>
            <a:r>
              <a:rPr kumimoji="1" lang="en-US" altLang="zh-TW" dirty="0" smtClean="0"/>
              <a:t>Present</a:t>
            </a:r>
            <a:r>
              <a:rPr kumimoji="1" lang="en-US" altLang="zh-TW" dirty="0"/>
              <a:t> </a:t>
            </a:r>
            <a:r>
              <a:rPr kumimoji="1" lang="zh-TW" altLang="en-US" dirty="0" smtClean="0"/>
              <a:t>推出一個頁面</a:t>
            </a:r>
            <a:endParaRPr kumimoji="1" lang="en-US" altLang="zh-TW" dirty="0" smtClean="0"/>
          </a:p>
          <a:p>
            <a:r>
              <a:rPr kumimoji="1" lang="zh-TW" altLang="en-US" dirty="0" smtClean="0"/>
              <a:t>要</a:t>
            </a:r>
            <a:r>
              <a:rPr kumimoji="1" lang="zh-TW" altLang="en-US" dirty="0" smtClean="0"/>
              <a:t>在</a:t>
            </a:r>
            <a:r>
              <a:rPr kumimoji="1" lang="en-US" altLang="zh-TW" dirty="0" smtClean="0"/>
              <a:t> </a:t>
            </a:r>
            <a:r>
              <a:rPr kumimoji="1" lang="en-US" altLang="zh-TW" dirty="0" err="1" smtClean="0"/>
              <a:t>plist</a:t>
            </a:r>
            <a:r>
              <a:rPr kumimoji="1" lang="en-US" altLang="zh-TW" dirty="0" smtClean="0"/>
              <a:t> </a:t>
            </a:r>
            <a:r>
              <a:rPr kumimoji="1" lang="zh-TW" altLang="en-US" dirty="0" smtClean="0"/>
              <a:t>設定</a:t>
            </a:r>
            <a:r>
              <a:rPr kumimoji="1" lang="en-US" altLang="zh-TW" dirty="0" smtClean="0"/>
              <a:t>privacy </a:t>
            </a:r>
            <a:r>
              <a:rPr kumimoji="1" lang="en-US" altLang="zh-TW" dirty="0" err="1" smtClean="0"/>
              <a:t>NSPhotoLibararyUsageDescription</a:t>
            </a:r>
            <a:endParaRPr kumimoji="1" lang="en-US" altLang="zh-TW" dirty="0" smtClean="0"/>
          </a:p>
          <a:p>
            <a:endParaRPr kumimoji="1" lang="en-US" altLang="zh-TW" dirty="0" smtClean="0"/>
          </a:p>
        </p:txBody>
      </p:sp>
    </p:spTree>
    <p:extLst>
      <p:ext uri="{BB962C8B-B14F-4D97-AF65-F5344CB8AC3E}">
        <p14:creationId xmlns:p14="http://schemas.microsoft.com/office/powerpoint/2010/main" val="163317231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螢幕快照 2017-04-04 下午3.24.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4" y="1615848"/>
            <a:ext cx="4175810" cy="2059498"/>
          </a:xfrm>
          <a:prstGeom prst="rect">
            <a:avLst/>
          </a:prstGeom>
        </p:spPr>
      </p:pic>
      <p:pic>
        <p:nvPicPr>
          <p:cNvPr id="9" name="圖片 8" descr="螢幕快照 2017-04-04 下午3.24.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51" y="4527150"/>
            <a:ext cx="5130214" cy="1334035"/>
          </a:xfrm>
          <a:prstGeom prst="rect">
            <a:avLst/>
          </a:prstGeom>
        </p:spPr>
      </p:pic>
      <p:pic>
        <p:nvPicPr>
          <p:cNvPr id="12" name="圖片 11" descr="螢幕快照 2017-04-04 下午3.25.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9958" y="1615848"/>
            <a:ext cx="4354042" cy="4493078"/>
          </a:xfrm>
          <a:prstGeom prst="rect">
            <a:avLst/>
          </a:prstGeom>
        </p:spPr>
      </p:pic>
      <p:sp>
        <p:nvSpPr>
          <p:cNvPr id="2" name="標題 1"/>
          <p:cNvSpPr>
            <a:spLocks noGrp="1"/>
          </p:cNvSpPr>
          <p:nvPr>
            <p:ph type="title"/>
          </p:nvPr>
        </p:nvSpPr>
        <p:spPr/>
        <p:txBody>
          <a:bodyPr/>
          <a:lstStyle/>
          <a:p>
            <a:r>
              <a:rPr kumimoji="1" lang="zh-TW" altLang="en-US" dirty="0"/>
              <a:t>取用圖庫相片秀圖</a:t>
            </a:r>
            <a:endParaRPr kumimoji="1" lang="zh-TW" altLang="en-US" dirty="0"/>
          </a:p>
        </p:txBody>
      </p:sp>
      <p:sp>
        <p:nvSpPr>
          <p:cNvPr id="3" name="內容版面配置區 2"/>
          <p:cNvSpPr>
            <a:spLocks noGrp="1"/>
          </p:cNvSpPr>
          <p:nvPr>
            <p:ph idx="1"/>
          </p:nvPr>
        </p:nvSpPr>
        <p:spPr>
          <a:xfrm>
            <a:off x="229251" y="749009"/>
            <a:ext cx="8693313" cy="998119"/>
          </a:xfrm>
        </p:spPr>
        <p:txBody>
          <a:bodyPr>
            <a:normAutofit/>
          </a:bodyPr>
          <a:lstStyle/>
          <a:p>
            <a:r>
              <a:rPr kumimoji="1" lang="en-US" altLang="zh-TW" dirty="0" smtClean="0"/>
              <a:t> </a:t>
            </a:r>
            <a:r>
              <a:rPr kumimoji="1" lang="zh-TW" altLang="en-US" dirty="0" smtClean="0"/>
              <a:t>既有作法</a:t>
            </a:r>
            <a:r>
              <a:rPr kumimoji="1" lang="en-US" altLang="zh-TW" dirty="0" smtClean="0"/>
              <a:t>: </a:t>
            </a:r>
            <a:r>
              <a:rPr kumimoji="1" lang="en-US" altLang="zh-TW" dirty="0" err="1" smtClean="0"/>
              <a:t>jsondata</a:t>
            </a:r>
            <a:r>
              <a:rPr kumimoji="1" lang="en-US" altLang="zh-TW" dirty="0" smtClean="0"/>
              <a:t> </a:t>
            </a:r>
            <a:r>
              <a:rPr kumimoji="1" lang="en-US" altLang="zh-TW" dirty="0" smtClean="0">
                <a:sym typeface="Wingdings"/>
              </a:rPr>
              <a:t> </a:t>
            </a:r>
            <a:r>
              <a:rPr kumimoji="1" lang="en-US" altLang="zh-TW" dirty="0" err="1" smtClean="0">
                <a:sym typeface="Wingdings"/>
              </a:rPr>
              <a:t>JSONObject</a:t>
            </a:r>
            <a:r>
              <a:rPr kumimoji="1" lang="en-US" altLang="zh-TW" dirty="0" smtClean="0">
                <a:sym typeface="Wingdings"/>
              </a:rPr>
              <a:t>  </a:t>
            </a:r>
            <a:r>
              <a:rPr kumimoji="1" lang="en-US" altLang="zh-TW" dirty="0" err="1" smtClean="0">
                <a:sym typeface="Wingdings"/>
              </a:rPr>
              <a:t>task.resume</a:t>
            </a:r>
            <a:endParaRPr kumimoji="1" lang="en-US" altLang="zh-TW" dirty="0" smtClean="0"/>
          </a:p>
        </p:txBody>
      </p:sp>
      <p:sp>
        <p:nvSpPr>
          <p:cNvPr id="13" name="矩形 12"/>
          <p:cNvSpPr/>
          <p:nvPr/>
        </p:nvSpPr>
        <p:spPr>
          <a:xfrm>
            <a:off x="47184" y="1612684"/>
            <a:ext cx="3696902" cy="65370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4" name="矩形圖說文字 13"/>
          <p:cNvSpPr/>
          <p:nvPr/>
        </p:nvSpPr>
        <p:spPr>
          <a:xfrm>
            <a:off x="1718573" y="3675346"/>
            <a:ext cx="2025513" cy="769125"/>
          </a:xfrm>
          <a:prstGeom prst="wedgeRectCallout">
            <a:avLst>
              <a:gd name="adj1" fmla="val -17981"/>
              <a:gd name="adj2" fmla="val -79239"/>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缺點</a:t>
            </a:r>
            <a:r>
              <a:rPr kumimoji="1" lang="en-US" altLang="zh-TW" dirty="0" smtClean="0">
                <a:solidFill>
                  <a:srgbClr val="FF0000"/>
                </a:solidFill>
              </a:rPr>
              <a:t>: </a:t>
            </a:r>
            <a:r>
              <a:rPr kumimoji="1" lang="zh-TW" altLang="en-US" dirty="0" smtClean="0">
                <a:solidFill>
                  <a:srgbClr val="FF0000"/>
                </a:solidFill>
              </a:rPr>
              <a:t>重複用</a:t>
            </a:r>
            <a:r>
              <a:rPr kumimoji="1" lang="en-US" altLang="zh-TW" dirty="0" smtClean="0">
                <a:solidFill>
                  <a:srgbClr val="FF0000"/>
                </a:solidFill>
              </a:rPr>
              <a:t> for each </a:t>
            </a:r>
            <a:r>
              <a:rPr kumimoji="1" lang="zh-TW" altLang="en-US" dirty="0" smtClean="0">
                <a:solidFill>
                  <a:srgbClr val="FF0000"/>
                </a:solidFill>
              </a:rPr>
              <a:t>取其他資料</a:t>
            </a:r>
            <a:endParaRPr kumimoji="1" lang="zh-TW" altLang="en-US" dirty="0">
              <a:solidFill>
                <a:srgbClr val="FF0000"/>
              </a:solidFill>
            </a:endParaRPr>
          </a:p>
        </p:txBody>
      </p:sp>
      <p:sp>
        <p:nvSpPr>
          <p:cNvPr id="16" name="矩形圖說文字 15"/>
          <p:cNvSpPr/>
          <p:nvPr/>
        </p:nvSpPr>
        <p:spPr>
          <a:xfrm>
            <a:off x="3436199" y="5648541"/>
            <a:ext cx="1923266" cy="1036408"/>
          </a:xfrm>
          <a:prstGeom prst="wedgeRectCallout">
            <a:avLst>
              <a:gd name="adj1" fmla="val -72587"/>
              <a:gd name="adj2" fmla="val -23060"/>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令</a:t>
            </a:r>
            <a:r>
              <a:rPr kumimoji="1" lang="en-US" altLang="zh-TW" dirty="0" smtClean="0">
                <a:solidFill>
                  <a:srgbClr val="FF0000"/>
                </a:solidFill>
              </a:rPr>
              <a:t> article </a:t>
            </a:r>
            <a:r>
              <a:rPr kumimoji="1" lang="zh-TW" altLang="en-US" dirty="0" smtClean="0">
                <a:solidFill>
                  <a:srgbClr val="FF0000"/>
                </a:solidFill>
              </a:rPr>
              <a:t>為其中之一元素</a:t>
            </a:r>
            <a:r>
              <a:rPr kumimoji="1" lang="en-US" altLang="zh-TW" dirty="0" smtClean="0">
                <a:solidFill>
                  <a:srgbClr val="FF0000"/>
                </a:solidFill>
              </a:rPr>
              <a:t>, </a:t>
            </a:r>
            <a:r>
              <a:rPr kumimoji="1" lang="zh-TW" altLang="en-US" dirty="0" smtClean="0">
                <a:solidFill>
                  <a:srgbClr val="FF0000"/>
                </a:solidFill>
              </a:rPr>
              <a:t>用</a:t>
            </a:r>
            <a:r>
              <a:rPr kumimoji="1" lang="en-US" altLang="zh-TW" dirty="0" smtClean="0">
                <a:solidFill>
                  <a:srgbClr val="FF0000"/>
                </a:solidFill>
              </a:rPr>
              <a:t> for</a:t>
            </a:r>
            <a:r>
              <a:rPr kumimoji="1" lang="mr-IN" altLang="zh-TW" dirty="0" smtClean="0">
                <a:solidFill>
                  <a:srgbClr val="FF0000"/>
                </a:solidFill>
              </a:rPr>
              <a:t>…</a:t>
            </a:r>
            <a:r>
              <a:rPr kumimoji="1" lang="en-US" altLang="zh-TW" dirty="0" smtClean="0">
                <a:solidFill>
                  <a:srgbClr val="FF0000"/>
                </a:solidFill>
              </a:rPr>
              <a:t>each </a:t>
            </a:r>
            <a:r>
              <a:rPr kumimoji="1" lang="zh-TW" altLang="en-US" dirty="0" smtClean="0">
                <a:solidFill>
                  <a:srgbClr val="FF0000"/>
                </a:solidFill>
              </a:rPr>
              <a:t>取值</a:t>
            </a:r>
            <a:endParaRPr kumimoji="1" lang="zh-TW" altLang="en-US" dirty="0">
              <a:solidFill>
                <a:srgbClr val="FF0000"/>
              </a:solidFill>
            </a:endParaRPr>
          </a:p>
        </p:txBody>
      </p:sp>
      <p:sp>
        <p:nvSpPr>
          <p:cNvPr id="10" name="矩形 9"/>
          <p:cNvSpPr/>
          <p:nvPr/>
        </p:nvSpPr>
        <p:spPr>
          <a:xfrm>
            <a:off x="6056224" y="3720266"/>
            <a:ext cx="1661282" cy="18717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1" name="矩形 10"/>
          <p:cNvSpPr/>
          <p:nvPr/>
        </p:nvSpPr>
        <p:spPr>
          <a:xfrm>
            <a:off x="317479" y="5211586"/>
            <a:ext cx="2507006" cy="24842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8" name="直線箭頭接點 7"/>
          <p:cNvCxnSpPr/>
          <p:nvPr/>
        </p:nvCxnSpPr>
        <p:spPr>
          <a:xfrm>
            <a:off x="1718573" y="2237742"/>
            <a:ext cx="0" cy="297384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矩形 14"/>
          <p:cNvSpPr/>
          <p:nvPr/>
        </p:nvSpPr>
        <p:spPr>
          <a:xfrm>
            <a:off x="6272944" y="5578284"/>
            <a:ext cx="2004057" cy="176038"/>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7" name="矩形圖說文字 16"/>
          <p:cNvSpPr/>
          <p:nvPr/>
        </p:nvSpPr>
        <p:spPr>
          <a:xfrm>
            <a:off x="6564474" y="418679"/>
            <a:ext cx="1923266" cy="660659"/>
          </a:xfrm>
          <a:prstGeom prst="wedgeRectCallout">
            <a:avLst>
              <a:gd name="adj1" fmla="val -54370"/>
              <a:gd name="adj2" fmla="val 78577"/>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讀取的</a:t>
            </a:r>
            <a:r>
              <a:rPr kumimoji="1" lang="en-US" altLang="zh-TW" dirty="0" smtClean="0">
                <a:solidFill>
                  <a:srgbClr val="FF0000"/>
                </a:solidFill>
              </a:rPr>
              <a:t> Dictionary </a:t>
            </a:r>
            <a:r>
              <a:rPr kumimoji="1" lang="zh-TW" altLang="en-US" dirty="0" smtClean="0">
                <a:solidFill>
                  <a:srgbClr val="FF0000"/>
                </a:solidFill>
              </a:rPr>
              <a:t>存入</a:t>
            </a:r>
            <a:r>
              <a:rPr kumimoji="1" lang="en-US" altLang="zh-TW" dirty="0" smtClean="0">
                <a:solidFill>
                  <a:srgbClr val="FF0000"/>
                </a:solidFill>
              </a:rPr>
              <a:t> </a:t>
            </a:r>
            <a:r>
              <a:rPr kumimoji="1" lang="en-US" altLang="zh-TW" dirty="0" err="1" smtClean="0">
                <a:solidFill>
                  <a:srgbClr val="FF0000"/>
                </a:solidFill>
              </a:rPr>
              <a:t>articleArray</a:t>
            </a:r>
            <a:endParaRPr kumimoji="1" lang="zh-TW" altLang="en-US" dirty="0">
              <a:solidFill>
                <a:srgbClr val="FF0000"/>
              </a:solidFill>
            </a:endParaRPr>
          </a:p>
        </p:txBody>
      </p:sp>
    </p:spTree>
    <p:extLst>
      <p:ext uri="{BB962C8B-B14F-4D97-AF65-F5344CB8AC3E}">
        <p14:creationId xmlns:p14="http://schemas.microsoft.com/office/powerpoint/2010/main" val="198560390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4-04 下午3.26.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51" y="1500598"/>
            <a:ext cx="4395391" cy="4308065"/>
          </a:xfrm>
          <a:prstGeom prst="rect">
            <a:avLst/>
          </a:prstGeom>
        </p:spPr>
      </p:pic>
      <p:pic>
        <p:nvPicPr>
          <p:cNvPr id="5" name="圖片 4" descr="螢幕快照 2017-04-04 下午3.27.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495" y="1412834"/>
            <a:ext cx="3921804" cy="1245263"/>
          </a:xfrm>
          <a:prstGeom prst="rect">
            <a:avLst/>
          </a:prstGeom>
        </p:spPr>
      </p:pic>
      <p:pic>
        <p:nvPicPr>
          <p:cNvPr id="6" name="圖片 5" descr="螢幕快照 2017-04-04 下午3.28.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7495" y="2782525"/>
            <a:ext cx="4112126" cy="3526075"/>
          </a:xfrm>
          <a:prstGeom prst="rect">
            <a:avLst/>
          </a:prstGeom>
        </p:spPr>
      </p:pic>
      <p:sp>
        <p:nvSpPr>
          <p:cNvPr id="2" name="標題 1"/>
          <p:cNvSpPr>
            <a:spLocks noGrp="1"/>
          </p:cNvSpPr>
          <p:nvPr>
            <p:ph type="title"/>
          </p:nvPr>
        </p:nvSpPr>
        <p:spPr/>
        <p:txBody>
          <a:bodyPr/>
          <a:lstStyle/>
          <a:p>
            <a:r>
              <a:rPr kumimoji="1" lang="zh-TW" altLang="en-US" dirty="0"/>
              <a:t>取用圖庫相片秀圖</a:t>
            </a:r>
            <a:endParaRPr kumimoji="1" lang="zh-TW" altLang="en-US" dirty="0"/>
          </a:p>
        </p:txBody>
      </p:sp>
      <p:sp>
        <p:nvSpPr>
          <p:cNvPr id="3" name="內容版面配置區 2"/>
          <p:cNvSpPr>
            <a:spLocks noGrp="1"/>
          </p:cNvSpPr>
          <p:nvPr>
            <p:ph idx="1"/>
          </p:nvPr>
        </p:nvSpPr>
        <p:spPr>
          <a:xfrm>
            <a:off x="229251" y="749009"/>
            <a:ext cx="8693313" cy="998119"/>
          </a:xfrm>
        </p:spPr>
        <p:txBody>
          <a:bodyPr>
            <a:normAutofit/>
          </a:bodyPr>
          <a:lstStyle/>
          <a:p>
            <a:r>
              <a:rPr kumimoji="1" lang="zh-TW" altLang="en-US" dirty="0" smtClean="0"/>
              <a:t>佈置主程式</a:t>
            </a:r>
            <a:r>
              <a:rPr kumimoji="1" lang="en-US" altLang="zh-TW" dirty="0" smtClean="0"/>
              <a:t>  </a:t>
            </a:r>
            <a:r>
              <a:rPr kumimoji="1" lang="en-US" altLang="zh-TW" dirty="0" err="1" smtClean="0"/>
              <a:t>ViewController</a:t>
            </a:r>
            <a:r>
              <a:rPr kumimoji="1" lang="en-US" altLang="zh-TW" dirty="0" smtClean="0"/>
              <a:t>.</a:t>
            </a:r>
          </a:p>
        </p:txBody>
      </p:sp>
      <p:sp>
        <p:nvSpPr>
          <p:cNvPr id="13" name="矩形 12"/>
          <p:cNvSpPr/>
          <p:nvPr/>
        </p:nvSpPr>
        <p:spPr>
          <a:xfrm>
            <a:off x="4767494" y="3111536"/>
            <a:ext cx="4155069" cy="59165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1" name="矩形 10"/>
          <p:cNvSpPr/>
          <p:nvPr/>
        </p:nvSpPr>
        <p:spPr>
          <a:xfrm>
            <a:off x="86876" y="1446549"/>
            <a:ext cx="4182696" cy="68845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圖說文字 14"/>
          <p:cNvSpPr/>
          <p:nvPr/>
        </p:nvSpPr>
        <p:spPr>
          <a:xfrm>
            <a:off x="6306436" y="1055301"/>
            <a:ext cx="2435412" cy="543332"/>
          </a:xfrm>
          <a:prstGeom prst="wedgeRectCallout">
            <a:avLst>
              <a:gd name="adj1" fmla="val -62409"/>
              <a:gd name="adj2" fmla="val 58653"/>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Data Type: String </a:t>
            </a:r>
            <a:r>
              <a:rPr kumimoji="1" lang="en-US" altLang="zh-TW" dirty="0" smtClean="0">
                <a:solidFill>
                  <a:srgbClr val="FF0000"/>
                </a:solidFill>
                <a:sym typeface="Wingdings"/>
              </a:rPr>
              <a:t> </a:t>
            </a:r>
            <a:r>
              <a:rPr kumimoji="1" lang="en-US" altLang="zh-TW" dirty="0" err="1" smtClean="0">
                <a:solidFill>
                  <a:srgbClr val="FF0000"/>
                </a:solidFill>
                <a:sym typeface="Wingdings"/>
              </a:rPr>
              <a:t>url</a:t>
            </a:r>
            <a:endParaRPr kumimoji="1" lang="zh-TW" altLang="en-US" dirty="0">
              <a:solidFill>
                <a:srgbClr val="FF0000"/>
              </a:solidFill>
            </a:endParaRPr>
          </a:p>
        </p:txBody>
      </p:sp>
      <p:sp>
        <p:nvSpPr>
          <p:cNvPr id="22" name="矩形 21"/>
          <p:cNvSpPr/>
          <p:nvPr/>
        </p:nvSpPr>
        <p:spPr>
          <a:xfrm>
            <a:off x="136292" y="3943610"/>
            <a:ext cx="3265094" cy="532183"/>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3" name="直線箭頭接點 22"/>
          <p:cNvCxnSpPr>
            <a:endCxn id="13" idx="0"/>
          </p:cNvCxnSpPr>
          <p:nvPr/>
        </p:nvCxnSpPr>
        <p:spPr>
          <a:xfrm flipH="1">
            <a:off x="6845029" y="2158766"/>
            <a:ext cx="145379" cy="952770"/>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30" name="矩形 29"/>
          <p:cNvSpPr/>
          <p:nvPr/>
        </p:nvSpPr>
        <p:spPr>
          <a:xfrm>
            <a:off x="5879352" y="1874908"/>
            <a:ext cx="2115153" cy="25176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31" name="直線箭頭接點 30"/>
          <p:cNvCxnSpPr>
            <a:stCxn id="11" idx="3"/>
          </p:cNvCxnSpPr>
          <p:nvPr/>
        </p:nvCxnSpPr>
        <p:spPr>
          <a:xfrm>
            <a:off x="4269572" y="1790774"/>
            <a:ext cx="1609780" cy="244692"/>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24" name="直線箭頭接點 23"/>
          <p:cNvCxnSpPr>
            <a:stCxn id="11" idx="2"/>
          </p:cNvCxnSpPr>
          <p:nvPr/>
        </p:nvCxnSpPr>
        <p:spPr>
          <a:xfrm flipH="1">
            <a:off x="1811704" y="2134999"/>
            <a:ext cx="366520" cy="1808611"/>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5" name="矩形 24"/>
          <p:cNvSpPr/>
          <p:nvPr/>
        </p:nvSpPr>
        <p:spPr>
          <a:xfrm>
            <a:off x="6554107" y="6070194"/>
            <a:ext cx="904531" cy="25276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8" name="直線箭頭接點 27"/>
          <p:cNvCxnSpPr>
            <a:endCxn id="25" idx="0"/>
          </p:cNvCxnSpPr>
          <p:nvPr/>
        </p:nvCxnSpPr>
        <p:spPr>
          <a:xfrm>
            <a:off x="6845029" y="3703188"/>
            <a:ext cx="161344" cy="2367006"/>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606597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圖片 28" descr="螢幕快照 2017-04-04 下午3.47.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869" y="1491930"/>
            <a:ext cx="4216081" cy="4868758"/>
          </a:xfrm>
          <a:prstGeom prst="rect">
            <a:avLst/>
          </a:prstGeom>
        </p:spPr>
      </p:pic>
      <p:pic>
        <p:nvPicPr>
          <p:cNvPr id="30" name="圖片 29" descr="螢幕快照 2017-04-04 下午3.48.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211" y="1287678"/>
            <a:ext cx="3687467" cy="3119290"/>
          </a:xfrm>
          <a:prstGeom prst="rect">
            <a:avLst/>
          </a:prstGeom>
        </p:spPr>
      </p:pic>
      <p:sp>
        <p:nvSpPr>
          <p:cNvPr id="2" name="標題 1"/>
          <p:cNvSpPr>
            <a:spLocks noGrp="1"/>
          </p:cNvSpPr>
          <p:nvPr>
            <p:ph type="title"/>
          </p:nvPr>
        </p:nvSpPr>
        <p:spPr/>
        <p:txBody>
          <a:bodyPr/>
          <a:lstStyle/>
          <a:p>
            <a:r>
              <a:rPr kumimoji="1" lang="zh-TW" altLang="en-US" dirty="0"/>
              <a:t>取用圖庫相片秀圖</a:t>
            </a:r>
            <a:endParaRPr kumimoji="1" lang="zh-TW" altLang="en-US" dirty="0"/>
          </a:p>
        </p:txBody>
      </p:sp>
      <p:sp>
        <p:nvSpPr>
          <p:cNvPr id="3" name="內容版面配置區 2"/>
          <p:cNvSpPr>
            <a:spLocks noGrp="1"/>
          </p:cNvSpPr>
          <p:nvPr>
            <p:ph idx="1"/>
          </p:nvPr>
        </p:nvSpPr>
        <p:spPr>
          <a:xfrm>
            <a:off x="229251" y="749009"/>
            <a:ext cx="8693313" cy="998119"/>
          </a:xfrm>
        </p:spPr>
        <p:txBody>
          <a:bodyPr>
            <a:normAutofit/>
          </a:bodyPr>
          <a:lstStyle/>
          <a:p>
            <a:r>
              <a:rPr kumimoji="1" lang="zh-TW" altLang="en-US" dirty="0" smtClean="0"/>
              <a:t>拍照後回傳資料</a:t>
            </a:r>
            <a:r>
              <a:rPr kumimoji="1" lang="en-US" altLang="zh-TW" dirty="0" smtClean="0"/>
              <a:t>, </a:t>
            </a:r>
            <a:r>
              <a:rPr kumimoji="1" lang="zh-TW" altLang="en-US" dirty="0" smtClean="0"/>
              <a:t>告訴</a:t>
            </a:r>
            <a:r>
              <a:rPr kumimoji="1" lang="en-US" altLang="zh-TW" dirty="0" smtClean="0"/>
              <a:t> delegate</a:t>
            </a:r>
            <a:r>
              <a:rPr kumimoji="1" lang="en-US" altLang="zh-TW" dirty="0" smtClean="0"/>
              <a:t>.</a:t>
            </a:r>
            <a:endParaRPr kumimoji="1" lang="en-US" altLang="zh-TW" dirty="0" smtClean="0"/>
          </a:p>
        </p:txBody>
      </p:sp>
      <p:sp>
        <p:nvSpPr>
          <p:cNvPr id="11" name="矩形 10"/>
          <p:cNvSpPr/>
          <p:nvPr/>
        </p:nvSpPr>
        <p:spPr>
          <a:xfrm>
            <a:off x="1501644" y="3934429"/>
            <a:ext cx="2521406" cy="34599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7" name="矩形 16"/>
          <p:cNvSpPr/>
          <p:nvPr/>
        </p:nvSpPr>
        <p:spPr>
          <a:xfrm flipV="1">
            <a:off x="5044352" y="1496716"/>
            <a:ext cx="3788751" cy="652375"/>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3" name="直線箭頭接點 22"/>
          <p:cNvCxnSpPr>
            <a:stCxn id="11" idx="3"/>
            <a:endCxn id="17" idx="1"/>
          </p:cNvCxnSpPr>
          <p:nvPr/>
        </p:nvCxnSpPr>
        <p:spPr>
          <a:xfrm flipV="1">
            <a:off x="4023050" y="1822903"/>
            <a:ext cx="1021302" cy="2284523"/>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7" name="矩形圖說文字 26"/>
          <p:cNvSpPr/>
          <p:nvPr/>
        </p:nvSpPr>
        <p:spPr>
          <a:xfrm>
            <a:off x="5476709" y="4933141"/>
            <a:ext cx="1912202" cy="492872"/>
          </a:xfrm>
          <a:prstGeom prst="wedgeRectCallout">
            <a:avLst>
              <a:gd name="adj1" fmla="val 5895"/>
              <a:gd name="adj2" fmla="val -132690"/>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把照片讀出來</a:t>
            </a:r>
            <a:endParaRPr kumimoji="1" lang="zh-TW" altLang="en-US" dirty="0">
              <a:solidFill>
                <a:srgbClr val="FF0000"/>
              </a:solidFill>
            </a:endParaRPr>
          </a:p>
        </p:txBody>
      </p:sp>
      <p:sp>
        <p:nvSpPr>
          <p:cNvPr id="38" name="矩形 37"/>
          <p:cNvSpPr/>
          <p:nvPr/>
        </p:nvSpPr>
        <p:spPr>
          <a:xfrm flipV="1">
            <a:off x="5181733" y="4153430"/>
            <a:ext cx="1756995" cy="32236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40" name="矩形 39"/>
          <p:cNvSpPr/>
          <p:nvPr/>
        </p:nvSpPr>
        <p:spPr>
          <a:xfrm>
            <a:off x="406869" y="1662441"/>
            <a:ext cx="2887946" cy="48665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41" name="直線箭頭接點 40"/>
          <p:cNvCxnSpPr>
            <a:stCxn id="40" idx="2"/>
            <a:endCxn id="11" idx="0"/>
          </p:cNvCxnSpPr>
          <p:nvPr/>
        </p:nvCxnSpPr>
        <p:spPr>
          <a:xfrm>
            <a:off x="1850842" y="2149091"/>
            <a:ext cx="911505" cy="1785338"/>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46" name="直線箭頭接點 45"/>
          <p:cNvCxnSpPr>
            <a:stCxn id="17" idx="0"/>
          </p:cNvCxnSpPr>
          <p:nvPr/>
        </p:nvCxnSpPr>
        <p:spPr>
          <a:xfrm flipH="1">
            <a:off x="6110061" y="2149091"/>
            <a:ext cx="828667" cy="2004340"/>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66810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螢幕快照 2017-04-04 下午3.37.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75" y="1353048"/>
            <a:ext cx="6418223" cy="3664459"/>
          </a:xfrm>
          <a:prstGeom prst="rect">
            <a:avLst/>
          </a:prstGeom>
        </p:spPr>
      </p:pic>
      <p:pic>
        <p:nvPicPr>
          <p:cNvPr id="7" name="圖片 6" descr="螢幕快照 2017-04-04 下午3.41.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29" y="5112608"/>
            <a:ext cx="7396786" cy="1324639"/>
          </a:xfrm>
          <a:prstGeom prst="rect">
            <a:avLst/>
          </a:prstGeom>
        </p:spPr>
      </p:pic>
      <p:sp>
        <p:nvSpPr>
          <p:cNvPr id="2" name="標題 1"/>
          <p:cNvSpPr>
            <a:spLocks noGrp="1"/>
          </p:cNvSpPr>
          <p:nvPr>
            <p:ph type="title"/>
          </p:nvPr>
        </p:nvSpPr>
        <p:spPr/>
        <p:txBody>
          <a:bodyPr/>
          <a:lstStyle/>
          <a:p>
            <a:r>
              <a:rPr kumimoji="1" lang="zh-TW" altLang="en-US" dirty="0"/>
              <a:t>取用圖庫相片秀圖</a:t>
            </a:r>
            <a:endParaRPr kumimoji="1" lang="zh-TW" altLang="en-US" dirty="0"/>
          </a:p>
        </p:txBody>
      </p:sp>
      <p:sp>
        <p:nvSpPr>
          <p:cNvPr id="3" name="內容版面配置區 2"/>
          <p:cNvSpPr>
            <a:spLocks noGrp="1"/>
          </p:cNvSpPr>
          <p:nvPr>
            <p:ph idx="1"/>
          </p:nvPr>
        </p:nvSpPr>
        <p:spPr>
          <a:xfrm>
            <a:off x="229251" y="749009"/>
            <a:ext cx="8693313" cy="998119"/>
          </a:xfrm>
        </p:spPr>
        <p:txBody>
          <a:bodyPr>
            <a:normAutofit/>
          </a:bodyPr>
          <a:lstStyle/>
          <a:p>
            <a:r>
              <a:rPr kumimoji="1" lang="zh-TW" altLang="en-US" dirty="0" smtClean="0"/>
              <a:t>拍照後回傳資料</a:t>
            </a:r>
            <a:r>
              <a:rPr kumimoji="1" lang="en-US" altLang="zh-TW" dirty="0" smtClean="0"/>
              <a:t>, </a:t>
            </a:r>
            <a:r>
              <a:rPr kumimoji="1" lang="zh-TW" altLang="en-US" dirty="0" smtClean="0"/>
              <a:t>告訴</a:t>
            </a:r>
            <a:r>
              <a:rPr kumimoji="1" lang="en-US" altLang="zh-TW" dirty="0" smtClean="0"/>
              <a:t> delegate</a:t>
            </a:r>
            <a:r>
              <a:rPr kumimoji="1" lang="en-US" altLang="zh-TW" dirty="0" smtClean="0"/>
              <a:t>.</a:t>
            </a:r>
            <a:endParaRPr kumimoji="1" lang="en-US" altLang="zh-TW" dirty="0" smtClean="0"/>
          </a:p>
        </p:txBody>
      </p:sp>
      <p:sp>
        <p:nvSpPr>
          <p:cNvPr id="11" name="矩形 10"/>
          <p:cNvSpPr/>
          <p:nvPr/>
        </p:nvSpPr>
        <p:spPr>
          <a:xfrm>
            <a:off x="578029" y="4129800"/>
            <a:ext cx="5221201" cy="56800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7" name="矩形 16"/>
          <p:cNvSpPr/>
          <p:nvPr/>
        </p:nvSpPr>
        <p:spPr>
          <a:xfrm>
            <a:off x="578029" y="5774715"/>
            <a:ext cx="7331460" cy="66253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3" name="直線箭頭接點 22"/>
          <p:cNvCxnSpPr>
            <a:stCxn id="11" idx="2"/>
            <a:endCxn id="17" idx="0"/>
          </p:cNvCxnSpPr>
          <p:nvPr/>
        </p:nvCxnSpPr>
        <p:spPr>
          <a:xfrm>
            <a:off x="3188630" y="4697807"/>
            <a:ext cx="1055129" cy="1076908"/>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7" name="矩形圖說文字 26"/>
          <p:cNvSpPr/>
          <p:nvPr/>
        </p:nvSpPr>
        <p:spPr>
          <a:xfrm>
            <a:off x="7178479" y="4666724"/>
            <a:ext cx="1462019" cy="701563"/>
          </a:xfrm>
          <a:prstGeom prst="wedgeRectCallout">
            <a:avLst>
              <a:gd name="adj1" fmla="val -46525"/>
              <a:gd name="adj2" fmla="val 113176"/>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選定照片的屬性</a:t>
            </a:r>
            <a:endParaRPr kumimoji="1" lang="zh-TW" altLang="en-US" dirty="0">
              <a:solidFill>
                <a:srgbClr val="FF0000"/>
              </a:solidFill>
            </a:endParaRPr>
          </a:p>
        </p:txBody>
      </p:sp>
    </p:spTree>
    <p:extLst>
      <p:ext uri="{BB962C8B-B14F-4D97-AF65-F5344CB8AC3E}">
        <p14:creationId xmlns:p14="http://schemas.microsoft.com/office/powerpoint/2010/main" val="9510135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descr="螢幕快照 2017-04-04 下午3.59.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1345727"/>
            <a:ext cx="7861300" cy="5041900"/>
          </a:xfrm>
          <a:prstGeom prst="rect">
            <a:avLst/>
          </a:prstGeom>
        </p:spPr>
      </p:pic>
      <p:sp>
        <p:nvSpPr>
          <p:cNvPr id="2" name="標題 1"/>
          <p:cNvSpPr>
            <a:spLocks noGrp="1"/>
          </p:cNvSpPr>
          <p:nvPr>
            <p:ph type="title"/>
          </p:nvPr>
        </p:nvSpPr>
        <p:spPr/>
        <p:txBody>
          <a:bodyPr/>
          <a:lstStyle/>
          <a:p>
            <a:r>
              <a:rPr kumimoji="1" lang="zh-TW" altLang="en-US" dirty="0"/>
              <a:t>取用圖庫相片秀圖</a:t>
            </a:r>
            <a:endParaRPr kumimoji="1" lang="zh-TW" altLang="en-US" dirty="0"/>
          </a:p>
        </p:txBody>
      </p:sp>
      <p:sp>
        <p:nvSpPr>
          <p:cNvPr id="3" name="內容版面配置區 2"/>
          <p:cNvSpPr>
            <a:spLocks noGrp="1"/>
          </p:cNvSpPr>
          <p:nvPr>
            <p:ph idx="1"/>
          </p:nvPr>
        </p:nvSpPr>
        <p:spPr>
          <a:xfrm>
            <a:off x="229251" y="749009"/>
            <a:ext cx="8693313" cy="998119"/>
          </a:xfrm>
        </p:spPr>
        <p:txBody>
          <a:bodyPr>
            <a:normAutofit/>
          </a:bodyPr>
          <a:lstStyle/>
          <a:p>
            <a:r>
              <a:rPr kumimoji="1" lang="en-US" altLang="zh-TW" dirty="0" smtClean="0"/>
              <a:t>Present </a:t>
            </a:r>
            <a:r>
              <a:rPr kumimoji="1" lang="en-US" altLang="zh-TW" dirty="0" err="1" smtClean="0"/>
              <a:t>vs</a:t>
            </a:r>
            <a:r>
              <a:rPr kumimoji="1" lang="en-US" altLang="zh-TW" dirty="0" smtClean="0"/>
              <a:t> dismiss: </a:t>
            </a:r>
            <a:r>
              <a:rPr kumimoji="1" lang="zh-TW" altLang="en-US" dirty="0" smtClean="0"/>
              <a:t>照片列圖在選定照片後退下</a:t>
            </a:r>
            <a:r>
              <a:rPr kumimoji="1" lang="en-US" altLang="zh-TW" dirty="0" smtClean="0"/>
              <a:t>, </a:t>
            </a:r>
            <a:r>
              <a:rPr kumimoji="1" lang="zh-TW" altLang="en-US" dirty="0" smtClean="0"/>
              <a:t>出示選圖畫面</a:t>
            </a:r>
            <a:endParaRPr kumimoji="1" lang="en-US" altLang="zh-TW" dirty="0" smtClean="0"/>
          </a:p>
        </p:txBody>
      </p:sp>
      <p:sp>
        <p:nvSpPr>
          <p:cNvPr id="17" name="矩形 16"/>
          <p:cNvSpPr/>
          <p:nvPr/>
        </p:nvSpPr>
        <p:spPr>
          <a:xfrm>
            <a:off x="1093120" y="4892531"/>
            <a:ext cx="6873050" cy="132385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27" name="矩形圖說文字 26"/>
          <p:cNvSpPr/>
          <p:nvPr/>
        </p:nvSpPr>
        <p:spPr>
          <a:xfrm>
            <a:off x="7178479" y="3965161"/>
            <a:ext cx="1462019" cy="701563"/>
          </a:xfrm>
          <a:prstGeom prst="wedgeRectCallout">
            <a:avLst>
              <a:gd name="adj1" fmla="val -46525"/>
              <a:gd name="adj2" fmla="val 113176"/>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選定照片的屬性</a:t>
            </a:r>
            <a:endParaRPr kumimoji="1" lang="zh-TW" altLang="en-US" dirty="0">
              <a:solidFill>
                <a:srgbClr val="FF0000"/>
              </a:solidFill>
            </a:endParaRPr>
          </a:p>
        </p:txBody>
      </p:sp>
    </p:spTree>
    <p:extLst>
      <p:ext uri="{BB962C8B-B14F-4D97-AF65-F5344CB8AC3E}">
        <p14:creationId xmlns:p14="http://schemas.microsoft.com/office/powerpoint/2010/main" val="256918819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螢幕快照 2017-04-04 下午5.01.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4729" y="1747128"/>
            <a:ext cx="2730500" cy="4914900"/>
          </a:xfrm>
          <a:prstGeom prst="rect">
            <a:avLst/>
          </a:prstGeom>
        </p:spPr>
      </p:pic>
      <p:pic>
        <p:nvPicPr>
          <p:cNvPr id="7" name="圖片 6" descr="螢幕快照 2017-04-04 下午5.02.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223" y="1747128"/>
            <a:ext cx="2810980" cy="5110872"/>
          </a:xfrm>
          <a:prstGeom prst="rect">
            <a:avLst/>
          </a:prstGeom>
        </p:spPr>
      </p:pic>
      <p:sp>
        <p:nvSpPr>
          <p:cNvPr id="2" name="標題 1"/>
          <p:cNvSpPr>
            <a:spLocks noGrp="1"/>
          </p:cNvSpPr>
          <p:nvPr>
            <p:ph type="title"/>
          </p:nvPr>
        </p:nvSpPr>
        <p:spPr/>
        <p:txBody>
          <a:bodyPr/>
          <a:lstStyle/>
          <a:p>
            <a:r>
              <a:rPr kumimoji="1" lang="zh-TW" altLang="en-US" dirty="0"/>
              <a:t>規劃選圖拍照提示窗</a:t>
            </a:r>
            <a:endParaRPr kumimoji="1" lang="en-US" altLang="zh-TW" dirty="0"/>
          </a:p>
        </p:txBody>
      </p:sp>
      <p:sp>
        <p:nvSpPr>
          <p:cNvPr id="3" name="內容版面配置區 2"/>
          <p:cNvSpPr>
            <a:spLocks noGrp="1"/>
          </p:cNvSpPr>
          <p:nvPr>
            <p:ph idx="1"/>
          </p:nvPr>
        </p:nvSpPr>
        <p:spPr>
          <a:xfrm>
            <a:off x="229251" y="749009"/>
            <a:ext cx="8693313" cy="998119"/>
          </a:xfrm>
        </p:spPr>
        <p:txBody>
          <a:bodyPr>
            <a:normAutofit/>
          </a:bodyPr>
          <a:lstStyle/>
          <a:p>
            <a:r>
              <a:rPr kumimoji="1" lang="zh-TW" altLang="en-US" dirty="0" smtClean="0"/>
              <a:t>讀進來的</a:t>
            </a:r>
            <a:r>
              <a:rPr kumimoji="1" lang="en-US" altLang="zh-TW" dirty="0" smtClean="0"/>
              <a:t> </a:t>
            </a:r>
            <a:r>
              <a:rPr kumimoji="1" lang="en-US" altLang="zh-TW" dirty="0" err="1" smtClean="0"/>
              <a:t>url</a:t>
            </a:r>
            <a:r>
              <a:rPr kumimoji="1" lang="en-US" altLang="zh-TW" dirty="0" smtClean="0"/>
              <a:t> </a:t>
            </a:r>
            <a:r>
              <a:rPr kumimoji="1" lang="zh-TW" altLang="en-US" dirty="0" smtClean="0"/>
              <a:t>資料是</a:t>
            </a:r>
            <a:r>
              <a:rPr kumimoji="1" lang="en-US" altLang="zh-TW" dirty="0" smtClean="0"/>
              <a:t> string, </a:t>
            </a:r>
            <a:r>
              <a:rPr kumimoji="1" lang="zh-TW" altLang="en-US" dirty="0" smtClean="0"/>
              <a:t>規劃在</a:t>
            </a:r>
            <a:r>
              <a:rPr kumimoji="1" lang="en-US" altLang="zh-TW" dirty="0" smtClean="0"/>
              <a:t>  Article Class </a:t>
            </a:r>
            <a:r>
              <a:rPr kumimoji="1" lang="zh-TW" altLang="en-US" dirty="0" smtClean="0"/>
              <a:t>轉成</a:t>
            </a:r>
            <a:r>
              <a:rPr kumimoji="1" lang="en-US" altLang="zh-TW" dirty="0" smtClean="0"/>
              <a:t> URL data Type,  </a:t>
            </a:r>
            <a:r>
              <a:rPr kumimoji="1" lang="zh-TW" altLang="en-US" dirty="0" smtClean="0"/>
              <a:t>然後</a:t>
            </a:r>
            <a:r>
              <a:rPr kumimoji="1" lang="en-US" altLang="zh-TW" dirty="0" smtClean="0"/>
              <a:t> Swift </a:t>
            </a:r>
            <a:r>
              <a:rPr kumimoji="1" lang="zh-TW" altLang="en-US" dirty="0" smtClean="0"/>
              <a:t>才能處理</a:t>
            </a:r>
            <a:r>
              <a:rPr kumimoji="1" lang="en-US" altLang="zh-TW" dirty="0" smtClean="0"/>
              <a:t>, </a:t>
            </a:r>
            <a:r>
              <a:rPr kumimoji="1" lang="zh-TW" altLang="en-US" dirty="0" smtClean="0"/>
              <a:t>可以放在</a:t>
            </a:r>
            <a:r>
              <a:rPr kumimoji="1" lang="en-US" altLang="zh-TW" dirty="0" smtClean="0"/>
              <a:t> </a:t>
            </a:r>
            <a:r>
              <a:rPr kumimoji="1" lang="en-US" altLang="zh-TW" dirty="0" err="1" smtClean="0"/>
              <a:t>ViewController</a:t>
            </a:r>
            <a:r>
              <a:rPr kumimoji="1" lang="en-US" altLang="zh-TW" dirty="0" smtClean="0"/>
              <a:t> </a:t>
            </a:r>
            <a:r>
              <a:rPr kumimoji="1" lang="zh-TW" altLang="en-US" dirty="0" smtClean="0"/>
              <a:t>裡面做</a:t>
            </a:r>
            <a:r>
              <a:rPr kumimoji="1" lang="en-US" altLang="zh-TW" dirty="0" smtClean="0"/>
              <a:t>.</a:t>
            </a:r>
          </a:p>
        </p:txBody>
      </p:sp>
      <p:sp>
        <p:nvSpPr>
          <p:cNvPr id="13" name="矩形 12"/>
          <p:cNvSpPr/>
          <p:nvPr/>
        </p:nvSpPr>
        <p:spPr>
          <a:xfrm>
            <a:off x="5014729" y="5566702"/>
            <a:ext cx="2730500" cy="1025618"/>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21" name="矩形圖說文字 20"/>
          <p:cNvSpPr/>
          <p:nvPr/>
        </p:nvSpPr>
        <p:spPr>
          <a:xfrm>
            <a:off x="6661801" y="4458240"/>
            <a:ext cx="2260763" cy="782579"/>
          </a:xfrm>
          <a:prstGeom prst="wedgeRectCallout">
            <a:avLst>
              <a:gd name="adj1" fmla="val -46203"/>
              <a:gd name="adj2" fmla="val 81443"/>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en-US" altLang="zh-TW" dirty="0" smtClean="0">
                <a:solidFill>
                  <a:srgbClr val="FF0000"/>
                </a:solidFill>
              </a:rPr>
              <a:t> </a:t>
            </a:r>
            <a:r>
              <a:rPr kumimoji="1" lang="en-US" altLang="zh-TW" dirty="0" err="1" smtClean="0">
                <a:solidFill>
                  <a:srgbClr val="FF0000"/>
                </a:solidFill>
              </a:rPr>
              <a:t>ActionSheet</a:t>
            </a:r>
            <a:r>
              <a:rPr kumimoji="1" lang="en-US" altLang="zh-TW" dirty="0" smtClean="0">
                <a:solidFill>
                  <a:srgbClr val="FF0000"/>
                </a:solidFill>
              </a:rPr>
              <a:t>: </a:t>
            </a:r>
            <a:r>
              <a:rPr kumimoji="1" lang="en-US" altLang="zh-TW" dirty="0" err="1" smtClean="0">
                <a:solidFill>
                  <a:srgbClr val="FF0000"/>
                </a:solidFill>
              </a:rPr>
              <a:t>UIAlertController</a:t>
            </a:r>
            <a:endParaRPr kumimoji="1" lang="zh-TW" altLang="en-US" dirty="0">
              <a:solidFill>
                <a:srgbClr val="FF0000"/>
              </a:solidFill>
            </a:endParaRPr>
          </a:p>
        </p:txBody>
      </p:sp>
      <p:sp>
        <p:nvSpPr>
          <p:cNvPr id="22" name="矩形圖說文字 21"/>
          <p:cNvSpPr/>
          <p:nvPr/>
        </p:nvSpPr>
        <p:spPr>
          <a:xfrm>
            <a:off x="2985578" y="2954880"/>
            <a:ext cx="1360171" cy="485699"/>
          </a:xfrm>
          <a:prstGeom prst="wedgeRectCallout">
            <a:avLst>
              <a:gd name="adj1" fmla="val -46203"/>
              <a:gd name="adj2" fmla="val 81443"/>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en-US" altLang="zh-TW" dirty="0" smtClean="0">
                <a:solidFill>
                  <a:srgbClr val="FF0000"/>
                </a:solidFill>
              </a:rPr>
              <a:t> Picker</a:t>
            </a:r>
            <a:endParaRPr kumimoji="1" lang="zh-TW" altLang="en-US" dirty="0">
              <a:solidFill>
                <a:srgbClr val="FF0000"/>
              </a:solidFill>
            </a:endParaRPr>
          </a:p>
        </p:txBody>
      </p:sp>
    </p:spTree>
    <p:extLst>
      <p:ext uri="{BB962C8B-B14F-4D97-AF65-F5344CB8AC3E}">
        <p14:creationId xmlns:p14="http://schemas.microsoft.com/office/powerpoint/2010/main" val="361606597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a:t>
            </a:r>
            <a:r>
              <a:rPr lang="en-US" altLang="zh-TW" dirty="0" smtClean="0"/>
              <a:t>lert </a:t>
            </a:r>
            <a:r>
              <a:rPr lang="en-US" altLang="zh-TW" dirty="0" err="1" smtClean="0"/>
              <a:t>vs</a:t>
            </a:r>
            <a:r>
              <a:rPr lang="en-US" altLang="zh-TW" dirty="0" smtClean="0"/>
              <a:t> action</a:t>
            </a:r>
            <a:endParaRPr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575976874"/>
              </p:ext>
            </p:extLst>
          </p:nvPr>
        </p:nvGraphicFramePr>
        <p:xfrm>
          <a:off x="358588" y="1036114"/>
          <a:ext cx="8315629" cy="5236525"/>
        </p:xfrm>
        <a:graphic>
          <a:graphicData uri="http://schemas.openxmlformats.org/drawingml/2006/table">
            <a:tbl>
              <a:tblPr firstRow="1" bandRow="1">
                <a:tableStyleId>{5C22544A-7EE6-4342-B048-85BDC9FD1C3A}</a:tableStyleId>
              </a:tblPr>
              <a:tblGrid>
                <a:gridCol w="559004"/>
                <a:gridCol w="2749287"/>
                <a:gridCol w="2294850"/>
                <a:gridCol w="2712488"/>
              </a:tblGrid>
              <a:tr h="561555">
                <a:tc>
                  <a:txBody>
                    <a:bodyPr/>
                    <a:lstStyle/>
                    <a:p>
                      <a:pPr algn="ctr"/>
                      <a:r>
                        <a:rPr lang="en-US" altLang="zh-TW" b="0" dirty="0" smtClean="0">
                          <a:solidFill>
                            <a:schemeClr val="tx1"/>
                          </a:solidFill>
                        </a:rPr>
                        <a:t>No.</a:t>
                      </a:r>
                      <a:endParaRPr lang="zh-TW" altLang="en-US" b="0" dirty="0">
                        <a:solidFill>
                          <a:schemeClr val="tx1"/>
                        </a:solidFill>
                      </a:endParaRPr>
                    </a:p>
                  </a:txBody>
                  <a:tcPr anchor="ctr"/>
                </a:tc>
                <a:tc>
                  <a:txBody>
                    <a:bodyPr/>
                    <a:lstStyle/>
                    <a:p>
                      <a:pPr algn="ctr"/>
                      <a:r>
                        <a:rPr lang="zh-TW" altLang="en-US" b="0" dirty="0" smtClean="0">
                          <a:solidFill>
                            <a:schemeClr val="tx1"/>
                          </a:solidFill>
                        </a:rPr>
                        <a:t>名稱</a:t>
                      </a:r>
                      <a:endParaRPr lang="zh-TW" altLang="en-US" b="0" dirty="0">
                        <a:solidFill>
                          <a:schemeClr val="tx1"/>
                        </a:solidFill>
                      </a:endParaRPr>
                    </a:p>
                  </a:txBody>
                  <a:tcPr anchor="ctr"/>
                </a:tc>
                <a:tc>
                  <a:txBody>
                    <a:bodyPr/>
                    <a:lstStyle/>
                    <a:p>
                      <a:pPr algn="ctr"/>
                      <a:r>
                        <a:rPr lang="en-US" altLang="zh-TW" b="0" dirty="0" smtClean="0">
                          <a:solidFill>
                            <a:schemeClr val="tx1"/>
                          </a:solidFill>
                        </a:rPr>
                        <a:t>alert</a:t>
                      </a:r>
                      <a:endParaRPr lang="zh-TW" altLang="en-US" b="0" dirty="0">
                        <a:solidFill>
                          <a:schemeClr val="tx1"/>
                        </a:solidFill>
                      </a:endParaRPr>
                    </a:p>
                  </a:txBody>
                  <a:tcPr anchor="ctr"/>
                </a:tc>
                <a:tc>
                  <a:txBody>
                    <a:bodyPr/>
                    <a:lstStyle/>
                    <a:p>
                      <a:pPr algn="ctr"/>
                      <a:r>
                        <a:rPr lang="en-US" altLang="zh-TW" b="0" dirty="0" smtClean="0">
                          <a:solidFill>
                            <a:schemeClr val="tx1"/>
                          </a:solidFill>
                        </a:rPr>
                        <a:t>action</a:t>
                      </a:r>
                      <a:endParaRPr lang="zh-TW" altLang="en-US" b="0" dirty="0">
                        <a:solidFill>
                          <a:schemeClr val="tx1"/>
                        </a:solidFill>
                      </a:endParaRPr>
                    </a:p>
                  </a:txBody>
                  <a:tcPr anchor="ctr"/>
                </a:tc>
              </a:tr>
              <a:tr h="632560">
                <a:tc>
                  <a:txBody>
                    <a:bodyPr/>
                    <a:lstStyle/>
                    <a:p>
                      <a:pPr algn="ctr"/>
                      <a:r>
                        <a:rPr lang="en-US" altLang="zh-TW" b="0" dirty="0" smtClean="0">
                          <a:solidFill>
                            <a:schemeClr val="tx1"/>
                          </a:solidFill>
                        </a:rPr>
                        <a:t>1</a:t>
                      </a:r>
                      <a:endParaRPr lang="zh-TW" altLang="en-US" b="0" dirty="0">
                        <a:solidFill>
                          <a:schemeClr val="tx1"/>
                        </a:solidFill>
                      </a:endParaRPr>
                    </a:p>
                  </a:txBody>
                  <a:tcPr anchor="ctr"/>
                </a:tc>
                <a:tc>
                  <a:txBody>
                    <a:bodyPr/>
                    <a:lstStyle/>
                    <a:p>
                      <a:pPr algn="ctr"/>
                      <a:r>
                        <a:rPr lang="zh-TW" altLang="en-US" dirty="0" smtClean="0"/>
                        <a:t>來源</a:t>
                      </a:r>
                      <a:r>
                        <a:rPr lang="en-US" altLang="zh-TW" dirty="0" smtClean="0"/>
                        <a:t> Class (Before)</a:t>
                      </a:r>
                      <a:endParaRPr lang="zh-TW" altLang="en-US" dirty="0"/>
                    </a:p>
                  </a:txBody>
                  <a:tcPr anchor="ctr"/>
                </a:tc>
                <a:tc>
                  <a:txBody>
                    <a:bodyPr/>
                    <a:lstStyle/>
                    <a:p>
                      <a:pPr algn="ctr"/>
                      <a:r>
                        <a:rPr lang="en-US" altLang="zh-TW" dirty="0" err="1" smtClean="0"/>
                        <a:t>UIAlertController</a:t>
                      </a:r>
                      <a:endParaRPr lang="zh-TW" altLang="en-US" dirty="0"/>
                    </a:p>
                  </a:txBody>
                  <a:tcPr anchor="ctr"/>
                </a:tc>
                <a:tc>
                  <a:txBody>
                    <a:bodyPr/>
                    <a:lstStyle/>
                    <a:p>
                      <a:pPr algn="ctr"/>
                      <a:r>
                        <a:rPr lang="en-US" altLang="zh-TW" dirty="0" err="1" smtClean="0"/>
                        <a:t>UIActionController</a:t>
                      </a:r>
                      <a:endParaRPr lang="zh-TW" altLang="en-US" dirty="0"/>
                    </a:p>
                  </a:txBody>
                  <a:tcPr anchor="ctr"/>
                </a:tc>
              </a:tr>
              <a:tr h="673735">
                <a:tc>
                  <a:txBody>
                    <a:bodyPr/>
                    <a:lstStyle/>
                    <a:p>
                      <a:pPr algn="ctr"/>
                      <a:r>
                        <a:rPr lang="en-US" altLang="zh-TW" b="0" dirty="0" smtClean="0">
                          <a:solidFill>
                            <a:schemeClr val="tx1"/>
                          </a:solidFill>
                        </a:rPr>
                        <a:t>2</a:t>
                      </a:r>
                      <a:endParaRPr lang="zh-TW" altLang="en-US" b="0" dirty="0">
                        <a:solidFill>
                          <a:schemeClr val="tx1"/>
                        </a:solidFill>
                      </a:endParaRPr>
                    </a:p>
                  </a:txBody>
                  <a:tcPr anchor="ctr"/>
                </a:tc>
                <a:tc>
                  <a:txBody>
                    <a:bodyPr/>
                    <a:lstStyle/>
                    <a:p>
                      <a:pPr algn="ctr"/>
                      <a:r>
                        <a:rPr lang="zh-TW" altLang="en-US" dirty="0" smtClean="0"/>
                        <a:t>來源</a:t>
                      </a:r>
                      <a:r>
                        <a:rPr lang="en-US" altLang="zh-TW" dirty="0" smtClean="0"/>
                        <a:t> Class (Now)</a:t>
                      </a:r>
                      <a:endParaRPr lang="zh-TW" altLang="en-US" dirty="0"/>
                    </a:p>
                  </a:txBody>
                  <a:tcPr anchor="ctr"/>
                </a:tc>
                <a:tc>
                  <a:txBody>
                    <a:bodyPr/>
                    <a:lstStyle/>
                    <a:p>
                      <a:pPr algn="ctr"/>
                      <a:r>
                        <a:rPr lang="en-US" altLang="zh-TW" dirty="0" err="1" smtClean="0"/>
                        <a:t>UIAlertController</a:t>
                      </a:r>
                      <a:endParaRPr lang="zh-TW" altLang="en-US" dirty="0"/>
                    </a:p>
                  </a:txBody>
                  <a:tcPr anchor="ctr"/>
                </a:tc>
                <a:tc>
                  <a:txBody>
                    <a:bodyPr/>
                    <a:lstStyle/>
                    <a:p>
                      <a:pPr algn="ctr"/>
                      <a:r>
                        <a:rPr lang="en-US" altLang="zh-TW" dirty="0" err="1" smtClean="0"/>
                        <a:t>UIAlertController</a:t>
                      </a:r>
                      <a:endParaRPr lang="zh-TW" altLang="en-US" dirty="0"/>
                    </a:p>
                  </a:txBody>
                  <a:tcPr anchor="ctr"/>
                </a:tc>
              </a:tr>
              <a:tr h="673735">
                <a:tc>
                  <a:txBody>
                    <a:bodyPr/>
                    <a:lstStyle/>
                    <a:p>
                      <a:pPr algn="ctr"/>
                      <a:r>
                        <a:rPr lang="en-US" altLang="zh-TW" b="0" dirty="0" smtClean="0">
                          <a:solidFill>
                            <a:schemeClr val="tx1"/>
                          </a:solidFill>
                        </a:rPr>
                        <a:t>3</a:t>
                      </a:r>
                      <a:endParaRPr lang="zh-TW" altLang="en-US" b="0" dirty="0">
                        <a:solidFill>
                          <a:schemeClr val="tx1"/>
                        </a:solidFill>
                      </a:endParaRPr>
                    </a:p>
                  </a:txBody>
                  <a:tcPr anchor="ctr"/>
                </a:tc>
                <a:tc>
                  <a:txBody>
                    <a:bodyPr/>
                    <a:lstStyle/>
                    <a:p>
                      <a:pPr algn="ctr"/>
                      <a:r>
                        <a:rPr lang="zh-TW" altLang="en-US" dirty="0" smtClean="0"/>
                        <a:t>叫用方法</a:t>
                      </a:r>
                      <a:endParaRPr lang="zh-TW" altLang="en-US" dirty="0"/>
                    </a:p>
                  </a:txBody>
                  <a:tcPr anchor="ctr"/>
                </a:tc>
                <a:tc>
                  <a:txBody>
                    <a:bodyPr/>
                    <a:lstStyle/>
                    <a:p>
                      <a:pPr algn="ctr"/>
                      <a:r>
                        <a:rPr lang="en-US" altLang="zh-TW" dirty="0" err="1" smtClean="0"/>
                        <a:t>UIAlertController</a:t>
                      </a:r>
                      <a:endParaRPr lang="zh-TW" altLang="en-US" dirty="0"/>
                    </a:p>
                  </a:txBody>
                  <a:tcPr anchor="ctr"/>
                </a:tc>
                <a:tc>
                  <a:txBody>
                    <a:bodyPr/>
                    <a:lstStyle/>
                    <a:p>
                      <a:pPr algn="ctr"/>
                      <a:r>
                        <a:rPr lang="en-US" altLang="zh-TW" dirty="0" err="1" smtClean="0"/>
                        <a:t>UIAlertController</a:t>
                      </a:r>
                      <a:endParaRPr lang="zh-TW" altLang="en-US" dirty="0"/>
                    </a:p>
                  </a:txBody>
                  <a:tcPr anchor="ctr"/>
                </a:tc>
              </a:tr>
              <a:tr h="673735">
                <a:tc>
                  <a:txBody>
                    <a:bodyPr/>
                    <a:lstStyle/>
                    <a:p>
                      <a:pPr algn="ctr"/>
                      <a:r>
                        <a:rPr lang="en-US" altLang="zh-TW" b="0" dirty="0" smtClean="0">
                          <a:solidFill>
                            <a:schemeClr val="tx1"/>
                          </a:solidFill>
                        </a:rPr>
                        <a:t>4</a:t>
                      </a:r>
                      <a:endParaRPr lang="zh-TW" altLang="en-US" b="0" dirty="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TW" dirty="0" err="1" smtClean="0"/>
                        <a:t>preferred</a:t>
                      </a:r>
                      <a:r>
                        <a:rPr lang="en-US" altLang="zh-TW" baseline="0" dirty="0" err="1" smtClean="0"/>
                        <a:t>style</a:t>
                      </a:r>
                      <a:endParaRPr lang="zh-TW" altLang="en-US" dirty="0" smtClean="0"/>
                    </a:p>
                  </a:txBody>
                  <a:tcPr anchor="ctr"/>
                </a:tc>
                <a:tc>
                  <a:txBody>
                    <a:bodyPr/>
                    <a:lstStyle/>
                    <a:p>
                      <a:pPr algn="ctr"/>
                      <a:r>
                        <a:rPr lang="en-US" altLang="zh-TW" dirty="0" smtClean="0"/>
                        <a:t>.alert</a:t>
                      </a:r>
                      <a:endParaRPr lang="zh-TW" altLang="en-US" dirty="0"/>
                    </a:p>
                  </a:txBody>
                  <a:tcPr anchor="ctr"/>
                </a:tc>
                <a:tc>
                  <a:txBody>
                    <a:bodyPr/>
                    <a:lstStyle/>
                    <a:p>
                      <a:pPr algn="ctr"/>
                      <a:r>
                        <a:rPr lang="en-US" altLang="zh-TW" dirty="0" smtClean="0"/>
                        <a:t>.action</a:t>
                      </a:r>
                      <a:endParaRPr lang="zh-TW" altLang="en-US" dirty="0"/>
                    </a:p>
                  </a:txBody>
                  <a:tcPr anchor="ctr"/>
                </a:tc>
              </a:tr>
              <a:tr h="673735">
                <a:tc>
                  <a:txBody>
                    <a:bodyPr/>
                    <a:lstStyle/>
                    <a:p>
                      <a:pPr algn="ctr"/>
                      <a:r>
                        <a:rPr lang="en-US" altLang="zh-TW" b="0" dirty="0" smtClean="0">
                          <a:solidFill>
                            <a:schemeClr val="tx1"/>
                          </a:solidFill>
                        </a:rPr>
                        <a:t>5</a:t>
                      </a:r>
                      <a:endParaRPr lang="zh-TW" altLang="en-US" b="0" dirty="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TW" dirty="0" smtClean="0"/>
                        <a:t>Title,</a:t>
                      </a:r>
                      <a:r>
                        <a:rPr lang="en-US" altLang="zh-TW" baseline="0" dirty="0" smtClean="0"/>
                        <a:t> message</a:t>
                      </a:r>
                      <a:endParaRPr lang="zh-TW" altLang="en-US" dirty="0" smtClean="0"/>
                    </a:p>
                  </a:txBody>
                  <a:tcPr anchor="ctr"/>
                </a:tc>
                <a:tc>
                  <a:txBody>
                    <a:bodyPr/>
                    <a:lstStyle/>
                    <a:p>
                      <a:pPr algn="ctr"/>
                      <a:r>
                        <a:rPr lang="zh-TW" altLang="en-US" dirty="0" smtClean="0"/>
                        <a:t>要有</a:t>
                      </a:r>
                      <a:endParaRPr lang="zh-TW" altLang="en-US" dirty="0"/>
                    </a:p>
                  </a:txBody>
                  <a:tcPr anchor="ctr"/>
                </a:tc>
                <a:tc>
                  <a:txBody>
                    <a:bodyPr/>
                    <a:lstStyle/>
                    <a:p>
                      <a:pPr algn="ctr"/>
                      <a:r>
                        <a:rPr lang="zh-TW" altLang="en-US" dirty="0" smtClean="0"/>
                        <a:t>可以不要</a:t>
                      </a:r>
                      <a:r>
                        <a:rPr lang="en-US" altLang="zh-TW" dirty="0" smtClean="0"/>
                        <a:t>, </a:t>
                      </a:r>
                      <a:r>
                        <a:rPr lang="zh-TW" altLang="en-US" dirty="0" smtClean="0"/>
                        <a:t>一定要有按鈕</a:t>
                      </a:r>
                      <a:endParaRPr lang="zh-TW" altLang="en-US" dirty="0"/>
                    </a:p>
                  </a:txBody>
                  <a:tcPr anchor="ctr"/>
                </a:tc>
              </a:tr>
              <a:tr h="673735">
                <a:tc>
                  <a:txBody>
                    <a:bodyPr/>
                    <a:lstStyle/>
                    <a:p>
                      <a:pPr algn="ctr"/>
                      <a:r>
                        <a:rPr lang="en-US" altLang="zh-TW" b="0" dirty="0" smtClean="0">
                          <a:solidFill>
                            <a:schemeClr val="tx1"/>
                          </a:solidFill>
                        </a:rPr>
                        <a:t>6</a:t>
                      </a:r>
                      <a:endParaRPr lang="zh-TW" altLang="en-US" b="0" dirty="0">
                        <a:solidFill>
                          <a:schemeClr val="tx1"/>
                        </a:solidFill>
                      </a:endParaRPr>
                    </a:p>
                  </a:txBody>
                  <a:tcPr anchor="ctr"/>
                </a:tc>
                <a:tc>
                  <a:txBody>
                    <a:bodyPr/>
                    <a:lstStyle/>
                    <a:p>
                      <a:pPr algn="ctr"/>
                      <a:r>
                        <a:rPr lang="zh-TW" altLang="en-US" dirty="0" smtClean="0"/>
                        <a:t>秀圖方法</a:t>
                      </a:r>
                      <a:endParaRPr lang="zh-TW" altLang="en-US" dirty="0"/>
                    </a:p>
                  </a:txBody>
                  <a:tcPr anchor="ctr"/>
                </a:tc>
                <a:tc>
                  <a:txBody>
                    <a:bodyPr/>
                    <a:lstStyle/>
                    <a:p>
                      <a:pPr algn="ctr"/>
                      <a:r>
                        <a:rPr lang="en-US" altLang="zh-TW" dirty="0" smtClean="0"/>
                        <a:t>present</a:t>
                      </a:r>
                      <a:endParaRPr lang="zh-TW" altLang="en-US" dirty="0"/>
                    </a:p>
                  </a:txBody>
                  <a:tcPr anchor="ctr"/>
                </a:tc>
                <a:tc>
                  <a:txBody>
                    <a:bodyPr/>
                    <a:lstStyle/>
                    <a:p>
                      <a:pPr algn="ctr"/>
                      <a:r>
                        <a:rPr lang="en-US" altLang="zh-TW" dirty="0" smtClean="0"/>
                        <a:t>present</a:t>
                      </a:r>
                      <a:endParaRPr lang="zh-TW" altLang="en-US" dirty="0"/>
                    </a:p>
                  </a:txBody>
                  <a:tcPr anchor="ctr"/>
                </a:tc>
              </a:tr>
              <a:tr h="673735">
                <a:tc>
                  <a:txBody>
                    <a:bodyPr/>
                    <a:lstStyle/>
                    <a:p>
                      <a:pPr algn="ctr"/>
                      <a:r>
                        <a:rPr lang="en-US" altLang="zh-TW" b="0" dirty="0" smtClean="0">
                          <a:solidFill>
                            <a:schemeClr val="tx1"/>
                          </a:solidFill>
                        </a:rPr>
                        <a:t>7</a:t>
                      </a:r>
                      <a:endParaRPr lang="zh-TW" altLang="en-US" b="0" dirty="0">
                        <a:solidFill>
                          <a:schemeClr val="tx1"/>
                        </a:solidFill>
                      </a:endParaRPr>
                    </a:p>
                  </a:txBody>
                  <a:tcPr anchor="ctr"/>
                </a:tc>
                <a:tc>
                  <a:txBody>
                    <a:bodyPr/>
                    <a:lstStyle/>
                    <a:p>
                      <a:pPr algn="ctr"/>
                      <a:r>
                        <a:rPr lang="zh-TW" altLang="en-US" dirty="0" smtClean="0"/>
                        <a:t>用途</a:t>
                      </a:r>
                      <a:endParaRPr lang="zh-TW" altLang="en-US" dirty="0"/>
                    </a:p>
                  </a:txBody>
                  <a:tcPr anchor="ctr"/>
                </a:tc>
                <a:tc>
                  <a:txBody>
                    <a:bodyPr/>
                    <a:lstStyle/>
                    <a:p>
                      <a:pPr algn="ctr"/>
                      <a:r>
                        <a:rPr lang="zh-TW" altLang="en-US" dirty="0" smtClean="0"/>
                        <a:t>提示</a:t>
                      </a:r>
                      <a:r>
                        <a:rPr lang="en-US" altLang="zh-TW" dirty="0" smtClean="0"/>
                        <a:t>,</a:t>
                      </a:r>
                      <a:r>
                        <a:rPr lang="zh-TW" altLang="en-US" dirty="0" smtClean="0"/>
                        <a:t>無帶出行動</a:t>
                      </a:r>
                      <a:endParaRPr lang="zh-TW" alt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dirty="0" smtClean="0"/>
                        <a:t>帶出行動碼</a:t>
                      </a:r>
                    </a:p>
                  </a:txBody>
                  <a:tcPr anchor="ctr"/>
                </a:tc>
              </a:tr>
            </a:tbl>
          </a:graphicData>
        </a:graphic>
      </p:graphicFrame>
    </p:spTree>
    <p:extLst>
      <p:ext uri="{BB962C8B-B14F-4D97-AF65-F5344CB8AC3E}">
        <p14:creationId xmlns:p14="http://schemas.microsoft.com/office/powerpoint/2010/main" val="2660790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4-04 下午5.05.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51" y="1747128"/>
            <a:ext cx="4286750" cy="4058520"/>
          </a:xfrm>
          <a:prstGeom prst="rect">
            <a:avLst/>
          </a:prstGeom>
        </p:spPr>
      </p:pic>
      <p:pic>
        <p:nvPicPr>
          <p:cNvPr id="6" name="圖片 5" descr="螢幕快照 2017-04-04 下午5.06.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5362" y="2030596"/>
            <a:ext cx="4017202" cy="3421244"/>
          </a:xfrm>
          <a:prstGeom prst="rect">
            <a:avLst/>
          </a:prstGeom>
        </p:spPr>
      </p:pic>
      <p:sp>
        <p:nvSpPr>
          <p:cNvPr id="2" name="標題 1"/>
          <p:cNvSpPr>
            <a:spLocks noGrp="1"/>
          </p:cNvSpPr>
          <p:nvPr>
            <p:ph type="title"/>
          </p:nvPr>
        </p:nvSpPr>
        <p:spPr/>
        <p:txBody>
          <a:bodyPr/>
          <a:lstStyle/>
          <a:p>
            <a:r>
              <a:rPr kumimoji="1" lang="zh-TW" altLang="en-US" dirty="0"/>
              <a:t>規劃選圖拍照提示窗</a:t>
            </a:r>
            <a:endParaRPr kumimoji="1" lang="en-US" altLang="zh-TW" dirty="0"/>
          </a:p>
        </p:txBody>
      </p:sp>
      <p:sp>
        <p:nvSpPr>
          <p:cNvPr id="3" name="內容版面配置區 2"/>
          <p:cNvSpPr>
            <a:spLocks noGrp="1"/>
          </p:cNvSpPr>
          <p:nvPr>
            <p:ph idx="1"/>
          </p:nvPr>
        </p:nvSpPr>
        <p:spPr>
          <a:xfrm>
            <a:off x="229251" y="749009"/>
            <a:ext cx="8693313" cy="998119"/>
          </a:xfrm>
        </p:spPr>
        <p:txBody>
          <a:bodyPr>
            <a:normAutofit/>
          </a:bodyPr>
          <a:lstStyle/>
          <a:p>
            <a:r>
              <a:rPr kumimoji="1" lang="zh-TW" altLang="en-US" dirty="0" smtClean="0"/>
              <a:t>讀進來的</a:t>
            </a:r>
            <a:r>
              <a:rPr kumimoji="1" lang="en-US" altLang="zh-TW" dirty="0" smtClean="0"/>
              <a:t> </a:t>
            </a:r>
            <a:r>
              <a:rPr kumimoji="1" lang="en-US" altLang="zh-TW" dirty="0" err="1" smtClean="0"/>
              <a:t>url</a:t>
            </a:r>
            <a:r>
              <a:rPr kumimoji="1" lang="en-US" altLang="zh-TW" dirty="0" smtClean="0"/>
              <a:t> </a:t>
            </a:r>
            <a:r>
              <a:rPr kumimoji="1" lang="zh-TW" altLang="en-US" dirty="0" smtClean="0"/>
              <a:t>資料是</a:t>
            </a:r>
            <a:r>
              <a:rPr kumimoji="1" lang="en-US" altLang="zh-TW" dirty="0" smtClean="0"/>
              <a:t> string</a:t>
            </a:r>
            <a:r>
              <a:rPr kumimoji="1" lang="en-US" altLang="zh-TW" dirty="0" smtClean="0"/>
              <a:t>,.</a:t>
            </a:r>
            <a:endParaRPr kumimoji="1" lang="en-US" altLang="zh-TW" dirty="0" smtClean="0"/>
          </a:p>
        </p:txBody>
      </p:sp>
      <p:sp>
        <p:nvSpPr>
          <p:cNvPr id="13" name="矩形 12"/>
          <p:cNvSpPr/>
          <p:nvPr/>
        </p:nvSpPr>
        <p:spPr>
          <a:xfrm>
            <a:off x="6105668" y="4468990"/>
            <a:ext cx="2214325" cy="33485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21" name="矩形圖說文字 20"/>
          <p:cNvSpPr/>
          <p:nvPr/>
        </p:nvSpPr>
        <p:spPr>
          <a:xfrm>
            <a:off x="6463089" y="791064"/>
            <a:ext cx="2260763" cy="782579"/>
          </a:xfrm>
          <a:prstGeom prst="wedgeRectCallout">
            <a:avLst>
              <a:gd name="adj1" fmla="val -46203"/>
              <a:gd name="adj2" fmla="val 81443"/>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en-US" altLang="zh-TW" dirty="0" smtClean="0">
                <a:solidFill>
                  <a:srgbClr val="FF0000"/>
                </a:solidFill>
              </a:rPr>
              <a:t> </a:t>
            </a:r>
            <a:r>
              <a:rPr kumimoji="1" lang="en-US" altLang="zh-TW" dirty="0" err="1" smtClean="0">
                <a:solidFill>
                  <a:srgbClr val="FF0000"/>
                </a:solidFill>
              </a:rPr>
              <a:t>ActionSheet</a:t>
            </a:r>
            <a:r>
              <a:rPr kumimoji="1" lang="en-US" altLang="zh-TW" dirty="0" smtClean="0">
                <a:solidFill>
                  <a:srgbClr val="FF0000"/>
                </a:solidFill>
              </a:rPr>
              <a:t>: </a:t>
            </a:r>
            <a:r>
              <a:rPr kumimoji="1" lang="en-US" altLang="zh-TW" dirty="0" err="1" smtClean="0">
                <a:solidFill>
                  <a:srgbClr val="FF0000"/>
                </a:solidFill>
              </a:rPr>
              <a:t>UIAlertController</a:t>
            </a:r>
            <a:endParaRPr kumimoji="1" lang="zh-TW" altLang="en-US" dirty="0">
              <a:solidFill>
                <a:srgbClr val="FF0000"/>
              </a:solidFill>
            </a:endParaRPr>
          </a:p>
        </p:txBody>
      </p:sp>
      <p:sp>
        <p:nvSpPr>
          <p:cNvPr id="22" name="矩形圖說文字 21"/>
          <p:cNvSpPr/>
          <p:nvPr/>
        </p:nvSpPr>
        <p:spPr>
          <a:xfrm>
            <a:off x="3665663" y="4095360"/>
            <a:ext cx="1360171" cy="485699"/>
          </a:xfrm>
          <a:prstGeom prst="wedgeRectCallout">
            <a:avLst>
              <a:gd name="adj1" fmla="val -46203"/>
              <a:gd name="adj2" fmla="val 81443"/>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en-US" altLang="zh-TW" dirty="0" smtClean="0">
                <a:solidFill>
                  <a:srgbClr val="FF0000"/>
                </a:solidFill>
              </a:rPr>
              <a:t> Picker</a:t>
            </a:r>
            <a:endParaRPr kumimoji="1" lang="zh-TW" altLang="en-US" dirty="0">
              <a:solidFill>
                <a:srgbClr val="FF0000"/>
              </a:solidFill>
            </a:endParaRPr>
          </a:p>
        </p:txBody>
      </p:sp>
      <p:pic>
        <p:nvPicPr>
          <p:cNvPr id="8" name="圖片 7" descr="螢幕快照 2017-04-04 下午5.07.0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7956" y="1117105"/>
            <a:ext cx="2656312" cy="1260045"/>
          </a:xfrm>
          <a:prstGeom prst="rect">
            <a:avLst/>
          </a:prstGeom>
        </p:spPr>
      </p:pic>
      <p:sp>
        <p:nvSpPr>
          <p:cNvPr id="12" name="矩形 11"/>
          <p:cNvSpPr/>
          <p:nvPr/>
        </p:nvSpPr>
        <p:spPr>
          <a:xfrm>
            <a:off x="229251" y="2030596"/>
            <a:ext cx="2535440" cy="699643"/>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Tree>
    <p:extLst>
      <p:ext uri="{BB962C8B-B14F-4D97-AF65-F5344CB8AC3E}">
        <p14:creationId xmlns:p14="http://schemas.microsoft.com/office/powerpoint/2010/main" val="19986161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連接</a:t>
            </a:r>
            <a:r>
              <a:rPr kumimoji="1" lang="en-US" altLang="zh-TW" dirty="0" smtClean="0"/>
              <a:t> Firebase - </a:t>
            </a:r>
            <a:r>
              <a:rPr kumimoji="1" lang="zh-TW" altLang="en-US" dirty="0" smtClean="0"/>
              <a:t>見錄像檔</a:t>
            </a:r>
            <a:endParaRPr kumimoji="1" lang="zh-TW" altLang="en-US" dirty="0"/>
          </a:p>
        </p:txBody>
      </p:sp>
      <p:sp>
        <p:nvSpPr>
          <p:cNvPr id="3" name="內容版面配置區 2"/>
          <p:cNvSpPr>
            <a:spLocks noGrp="1"/>
          </p:cNvSpPr>
          <p:nvPr>
            <p:ph idx="1"/>
          </p:nvPr>
        </p:nvSpPr>
        <p:spPr>
          <a:xfrm>
            <a:off x="229251" y="749010"/>
            <a:ext cx="8693313" cy="1066343"/>
          </a:xfrm>
        </p:spPr>
        <p:txBody>
          <a:bodyPr>
            <a:normAutofit/>
          </a:bodyPr>
          <a:lstStyle/>
          <a:p>
            <a:r>
              <a:rPr kumimoji="1" lang="zh-TW" altLang="en-US" dirty="0" smtClean="0"/>
              <a:t>經由</a:t>
            </a:r>
            <a:r>
              <a:rPr kumimoji="1" lang="en-US" altLang="zh-TW" dirty="0" smtClean="0"/>
              <a:t> Google </a:t>
            </a:r>
            <a:r>
              <a:rPr kumimoji="1" lang="zh-TW" altLang="en-US" dirty="0" smtClean="0"/>
              <a:t>帳號登入</a:t>
            </a:r>
            <a:r>
              <a:rPr kumimoji="1" lang="en-US" altLang="zh-TW" dirty="0" smtClean="0"/>
              <a:t> Firebase</a:t>
            </a:r>
            <a:endParaRPr kumimoji="1" lang="zh-TW" altLang="en-US" dirty="0" smtClean="0"/>
          </a:p>
        </p:txBody>
      </p:sp>
      <p:pic>
        <p:nvPicPr>
          <p:cNvPr id="5" name="圖片 4" descr="螢幕快照 2017-04-06 下午3.53.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920" y="1507734"/>
            <a:ext cx="7173176" cy="4862586"/>
          </a:xfrm>
          <a:prstGeom prst="rect">
            <a:avLst/>
          </a:prstGeom>
        </p:spPr>
      </p:pic>
    </p:spTree>
    <p:extLst>
      <p:ext uri="{BB962C8B-B14F-4D97-AF65-F5344CB8AC3E}">
        <p14:creationId xmlns:p14="http://schemas.microsoft.com/office/powerpoint/2010/main" val="98160426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4-04 下午5.12.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091" y="4189246"/>
            <a:ext cx="7617454" cy="2454914"/>
          </a:xfrm>
          <a:prstGeom prst="rect">
            <a:avLst/>
          </a:prstGeom>
        </p:spPr>
      </p:pic>
      <p:pic>
        <p:nvPicPr>
          <p:cNvPr id="8" name="圖片 7" descr="螢幕快照 2017-04-04 下午5.13.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9250" y="1415231"/>
            <a:ext cx="1432981" cy="2552497"/>
          </a:xfrm>
          <a:prstGeom prst="rect">
            <a:avLst/>
          </a:prstGeom>
        </p:spPr>
      </p:pic>
      <p:pic>
        <p:nvPicPr>
          <p:cNvPr id="9" name="圖片 8" descr="螢幕快照 2017-04-04 下午5.13.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7182" y="1327380"/>
            <a:ext cx="1458138" cy="2598550"/>
          </a:xfrm>
          <a:prstGeom prst="rect">
            <a:avLst/>
          </a:prstGeom>
        </p:spPr>
      </p:pic>
      <p:sp>
        <p:nvSpPr>
          <p:cNvPr id="2" name="標題 1"/>
          <p:cNvSpPr>
            <a:spLocks noGrp="1"/>
          </p:cNvSpPr>
          <p:nvPr>
            <p:ph type="title"/>
          </p:nvPr>
        </p:nvSpPr>
        <p:spPr/>
        <p:txBody>
          <a:bodyPr/>
          <a:lstStyle/>
          <a:p>
            <a:r>
              <a:rPr kumimoji="1" lang="zh-TW" altLang="en-US" dirty="0" smtClean="0"/>
              <a:t>規劃選圖拍照提示窗</a:t>
            </a:r>
            <a:r>
              <a:rPr kumimoji="1" lang="en-US" altLang="zh-TW" dirty="0" smtClean="0"/>
              <a:t> 1. alert</a:t>
            </a:r>
            <a:endParaRPr kumimoji="1" lang="en-US" altLang="zh-TW" dirty="0"/>
          </a:p>
        </p:txBody>
      </p:sp>
      <p:sp>
        <p:nvSpPr>
          <p:cNvPr id="3" name="內容版面配置區 2"/>
          <p:cNvSpPr>
            <a:spLocks noGrp="1"/>
          </p:cNvSpPr>
          <p:nvPr>
            <p:ph idx="1"/>
          </p:nvPr>
        </p:nvSpPr>
        <p:spPr>
          <a:xfrm>
            <a:off x="229251" y="749009"/>
            <a:ext cx="8693313" cy="998119"/>
          </a:xfrm>
        </p:spPr>
        <p:txBody>
          <a:bodyPr>
            <a:normAutofit/>
          </a:bodyPr>
          <a:lstStyle/>
          <a:p>
            <a:r>
              <a:rPr kumimoji="1" lang="zh-TW" altLang="en-US" dirty="0" smtClean="0"/>
              <a:t>讀進來的</a:t>
            </a:r>
            <a:r>
              <a:rPr kumimoji="1" lang="en-US" altLang="zh-TW" dirty="0" smtClean="0"/>
              <a:t> </a:t>
            </a:r>
            <a:r>
              <a:rPr kumimoji="1" lang="en-US" altLang="zh-TW" dirty="0" err="1" smtClean="0"/>
              <a:t>url</a:t>
            </a:r>
            <a:r>
              <a:rPr kumimoji="1" lang="en-US" altLang="zh-TW" dirty="0" smtClean="0"/>
              <a:t> </a:t>
            </a:r>
            <a:r>
              <a:rPr kumimoji="1" lang="zh-TW" altLang="en-US" dirty="0" smtClean="0"/>
              <a:t>資料是</a:t>
            </a:r>
            <a:r>
              <a:rPr kumimoji="1" lang="en-US" altLang="zh-TW" dirty="0" smtClean="0"/>
              <a:t> </a:t>
            </a:r>
            <a:r>
              <a:rPr kumimoji="1" lang="en-US" altLang="zh-TW" dirty="0" err="1" smtClean="0"/>
              <a:t>st</a:t>
            </a:r>
            <a:endParaRPr kumimoji="1" lang="en-US" altLang="zh-TW" dirty="0" smtClean="0"/>
          </a:p>
        </p:txBody>
      </p:sp>
      <p:sp>
        <p:nvSpPr>
          <p:cNvPr id="13" name="矩形 12"/>
          <p:cNvSpPr/>
          <p:nvPr/>
        </p:nvSpPr>
        <p:spPr>
          <a:xfrm>
            <a:off x="3492504" y="4803840"/>
            <a:ext cx="739727" cy="23328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21" name="矩形圖說文字 20"/>
          <p:cNvSpPr/>
          <p:nvPr/>
        </p:nvSpPr>
        <p:spPr>
          <a:xfrm>
            <a:off x="7853451" y="4189246"/>
            <a:ext cx="976281" cy="628754"/>
          </a:xfrm>
          <a:prstGeom prst="wedgeRectCallout">
            <a:avLst>
              <a:gd name="adj1" fmla="val 3860"/>
              <a:gd name="adj2" fmla="val 98004"/>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en-US" altLang="zh-TW" dirty="0" smtClean="0">
                <a:solidFill>
                  <a:srgbClr val="FF0000"/>
                </a:solidFill>
              </a:rPr>
              <a:t> No Action</a:t>
            </a:r>
            <a:endParaRPr kumimoji="1" lang="zh-TW" altLang="en-US" dirty="0">
              <a:solidFill>
                <a:srgbClr val="FF0000"/>
              </a:solidFill>
            </a:endParaRPr>
          </a:p>
        </p:txBody>
      </p:sp>
      <p:sp>
        <p:nvSpPr>
          <p:cNvPr id="22" name="矩形圖說文字 21"/>
          <p:cNvSpPr/>
          <p:nvPr/>
        </p:nvSpPr>
        <p:spPr>
          <a:xfrm>
            <a:off x="2799250" y="3482029"/>
            <a:ext cx="866413" cy="485699"/>
          </a:xfrm>
          <a:prstGeom prst="wedgeRectCallout">
            <a:avLst>
              <a:gd name="adj1" fmla="val 37642"/>
              <a:gd name="adj2" fmla="val 213080"/>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alert</a:t>
            </a:r>
            <a:endParaRPr kumimoji="1" lang="zh-TW" altLang="en-US" dirty="0">
              <a:solidFill>
                <a:srgbClr val="FF0000"/>
              </a:solidFill>
            </a:endParaRPr>
          </a:p>
        </p:txBody>
      </p:sp>
      <p:sp>
        <p:nvSpPr>
          <p:cNvPr id="14" name="矩形 13"/>
          <p:cNvSpPr/>
          <p:nvPr/>
        </p:nvSpPr>
        <p:spPr>
          <a:xfrm>
            <a:off x="5018610" y="4584720"/>
            <a:ext cx="2186866" cy="23328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 14"/>
          <p:cNvSpPr/>
          <p:nvPr/>
        </p:nvSpPr>
        <p:spPr>
          <a:xfrm>
            <a:off x="4713108" y="2427120"/>
            <a:ext cx="1058185" cy="23328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16" name="直線箭頭接點 15"/>
          <p:cNvCxnSpPr/>
          <p:nvPr/>
        </p:nvCxnSpPr>
        <p:spPr>
          <a:xfrm flipH="1" flipV="1">
            <a:off x="5365229" y="2660401"/>
            <a:ext cx="725731" cy="1924319"/>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8" name="矩形圖說文字 17"/>
          <p:cNvSpPr/>
          <p:nvPr/>
        </p:nvSpPr>
        <p:spPr>
          <a:xfrm>
            <a:off x="155514" y="5944320"/>
            <a:ext cx="1284195" cy="451680"/>
          </a:xfrm>
          <a:prstGeom prst="wedgeRectCallout">
            <a:avLst>
              <a:gd name="adj1" fmla="val 70232"/>
              <a:gd name="adj2" fmla="val 55405"/>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en-US" altLang="zh-TW" dirty="0" smtClean="0">
                <a:solidFill>
                  <a:srgbClr val="FF0000"/>
                </a:solidFill>
              </a:rPr>
              <a:t> No dismiss</a:t>
            </a:r>
            <a:endParaRPr kumimoji="1" lang="zh-TW" altLang="en-US" dirty="0">
              <a:solidFill>
                <a:srgbClr val="FF0000"/>
              </a:solidFill>
            </a:endParaRPr>
          </a:p>
        </p:txBody>
      </p:sp>
    </p:spTree>
    <p:extLst>
      <p:ext uri="{BB962C8B-B14F-4D97-AF65-F5344CB8AC3E}">
        <p14:creationId xmlns:p14="http://schemas.microsoft.com/office/powerpoint/2010/main" val="199861612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4-04 下午5.20.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863" y="3894680"/>
            <a:ext cx="5613319" cy="2861873"/>
          </a:xfrm>
          <a:prstGeom prst="rect">
            <a:avLst/>
          </a:prstGeom>
        </p:spPr>
      </p:pic>
      <p:pic>
        <p:nvPicPr>
          <p:cNvPr id="6" name="圖片 5" descr="螢幕快照 2017-04-04 下午5.21.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8217" y="1253545"/>
            <a:ext cx="1347532" cy="2484512"/>
          </a:xfrm>
          <a:prstGeom prst="rect">
            <a:avLst/>
          </a:prstGeom>
        </p:spPr>
      </p:pic>
      <p:pic>
        <p:nvPicPr>
          <p:cNvPr id="8" name="圖片 7" descr="螢幕快照 2017-04-04 下午5.22.0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3906" y="1253545"/>
            <a:ext cx="1408397" cy="2525212"/>
          </a:xfrm>
          <a:prstGeom prst="rect">
            <a:avLst/>
          </a:prstGeom>
        </p:spPr>
      </p:pic>
      <p:sp>
        <p:nvSpPr>
          <p:cNvPr id="2" name="標題 1"/>
          <p:cNvSpPr>
            <a:spLocks noGrp="1"/>
          </p:cNvSpPr>
          <p:nvPr>
            <p:ph type="title"/>
          </p:nvPr>
        </p:nvSpPr>
        <p:spPr/>
        <p:txBody>
          <a:bodyPr/>
          <a:lstStyle/>
          <a:p>
            <a:r>
              <a:rPr kumimoji="1" lang="zh-TW" altLang="en-US" dirty="0" smtClean="0"/>
              <a:t>規劃選圖拍照提示窗</a:t>
            </a:r>
            <a:r>
              <a:rPr kumimoji="1" lang="en-US" altLang="zh-TW" dirty="0" smtClean="0"/>
              <a:t> 2. action</a:t>
            </a:r>
            <a:endParaRPr kumimoji="1" lang="en-US" altLang="zh-TW" dirty="0"/>
          </a:p>
        </p:txBody>
      </p:sp>
      <p:sp>
        <p:nvSpPr>
          <p:cNvPr id="3" name="內容版面配置區 2"/>
          <p:cNvSpPr>
            <a:spLocks noGrp="1"/>
          </p:cNvSpPr>
          <p:nvPr>
            <p:ph idx="1"/>
          </p:nvPr>
        </p:nvSpPr>
        <p:spPr>
          <a:xfrm>
            <a:off x="229251" y="749009"/>
            <a:ext cx="8693313" cy="998119"/>
          </a:xfrm>
        </p:spPr>
        <p:txBody>
          <a:bodyPr>
            <a:normAutofit/>
          </a:bodyPr>
          <a:lstStyle/>
          <a:p>
            <a:r>
              <a:rPr kumimoji="1" lang="zh-TW" altLang="en-US" dirty="0" smtClean="0"/>
              <a:t>讀進來的</a:t>
            </a:r>
            <a:r>
              <a:rPr kumimoji="1" lang="en-US" altLang="zh-TW" dirty="0" smtClean="0"/>
              <a:t> </a:t>
            </a:r>
            <a:r>
              <a:rPr kumimoji="1" lang="en-US" altLang="zh-TW" dirty="0" err="1" smtClean="0"/>
              <a:t>url</a:t>
            </a:r>
            <a:r>
              <a:rPr kumimoji="1" lang="en-US" altLang="zh-TW" dirty="0" smtClean="0"/>
              <a:t>.</a:t>
            </a:r>
            <a:endParaRPr kumimoji="1" lang="en-US" altLang="zh-TW" dirty="0" smtClean="0"/>
          </a:p>
        </p:txBody>
      </p:sp>
      <p:sp>
        <p:nvSpPr>
          <p:cNvPr id="13" name="矩形 12"/>
          <p:cNvSpPr/>
          <p:nvPr/>
        </p:nvSpPr>
        <p:spPr>
          <a:xfrm>
            <a:off x="3355731" y="4054702"/>
            <a:ext cx="990018" cy="178898"/>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22" name="矩形圖說文字 21"/>
          <p:cNvSpPr/>
          <p:nvPr/>
        </p:nvSpPr>
        <p:spPr>
          <a:xfrm>
            <a:off x="2989577" y="3375740"/>
            <a:ext cx="1555139" cy="403017"/>
          </a:xfrm>
          <a:prstGeom prst="wedgeRectCallout">
            <a:avLst>
              <a:gd name="adj1" fmla="val -469"/>
              <a:gd name="adj2" fmla="val 127694"/>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en-US" altLang="zh-TW" dirty="0" smtClean="0">
                <a:solidFill>
                  <a:srgbClr val="FF0000"/>
                </a:solidFill>
              </a:rPr>
              <a:t> .</a:t>
            </a:r>
            <a:r>
              <a:rPr kumimoji="1" lang="en-US" altLang="zh-TW" dirty="0" err="1" smtClean="0">
                <a:solidFill>
                  <a:srgbClr val="FF0000"/>
                </a:solidFill>
              </a:rPr>
              <a:t>actionSheet</a:t>
            </a:r>
            <a:endParaRPr kumimoji="1" lang="zh-TW" altLang="en-US" dirty="0">
              <a:solidFill>
                <a:srgbClr val="FF0000"/>
              </a:solidFill>
            </a:endParaRPr>
          </a:p>
        </p:txBody>
      </p:sp>
      <p:sp>
        <p:nvSpPr>
          <p:cNvPr id="12" name="矩形 11"/>
          <p:cNvSpPr/>
          <p:nvPr/>
        </p:nvSpPr>
        <p:spPr>
          <a:xfrm>
            <a:off x="6443164" y="4233600"/>
            <a:ext cx="990018" cy="310898"/>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4" name="矩形圖說文字 13"/>
          <p:cNvSpPr/>
          <p:nvPr/>
        </p:nvSpPr>
        <p:spPr>
          <a:xfrm>
            <a:off x="6960707" y="3326631"/>
            <a:ext cx="1555139" cy="656409"/>
          </a:xfrm>
          <a:prstGeom prst="wedgeRectCallout">
            <a:avLst>
              <a:gd name="adj1" fmla="val -26024"/>
              <a:gd name="adj2" fmla="val 86740"/>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en-US" altLang="zh-TW" dirty="0" smtClean="0">
                <a:solidFill>
                  <a:srgbClr val="FF0000"/>
                </a:solidFill>
              </a:rPr>
              <a:t> </a:t>
            </a:r>
            <a:r>
              <a:rPr kumimoji="1" lang="zh-TW" altLang="en-US" dirty="0" smtClean="0">
                <a:solidFill>
                  <a:srgbClr val="FF0000"/>
                </a:solidFill>
              </a:rPr>
              <a:t>預留</a:t>
            </a:r>
            <a:r>
              <a:rPr kumimoji="1" lang="en-US" altLang="zh-TW" dirty="0" smtClean="0">
                <a:solidFill>
                  <a:srgbClr val="FF0000"/>
                </a:solidFill>
              </a:rPr>
              <a:t> </a:t>
            </a:r>
            <a:r>
              <a:rPr kumimoji="1" lang="en-US" altLang="zh-TW" dirty="0" smtClean="0">
                <a:solidFill>
                  <a:srgbClr val="FF0000"/>
                </a:solidFill>
              </a:rPr>
              <a:t>action </a:t>
            </a:r>
            <a:r>
              <a:rPr kumimoji="1" lang="zh-TW" altLang="en-US" dirty="0" smtClean="0">
                <a:solidFill>
                  <a:srgbClr val="FF0000"/>
                </a:solidFill>
              </a:rPr>
              <a:t>內容</a:t>
            </a:r>
            <a:endParaRPr kumimoji="1" lang="zh-TW" altLang="en-US" dirty="0">
              <a:solidFill>
                <a:srgbClr val="FF0000"/>
              </a:solidFill>
            </a:endParaRPr>
          </a:p>
        </p:txBody>
      </p:sp>
    </p:spTree>
    <p:extLst>
      <p:ext uri="{BB962C8B-B14F-4D97-AF65-F5344CB8AC3E}">
        <p14:creationId xmlns:p14="http://schemas.microsoft.com/office/powerpoint/2010/main" val="199861612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規劃選圖拍照提示窗</a:t>
            </a:r>
            <a:r>
              <a:rPr kumimoji="1" lang="zh-TW" altLang="en-US" dirty="0"/>
              <a:t>程式</a:t>
            </a:r>
            <a:r>
              <a:rPr kumimoji="1" lang="zh-TW" altLang="en-US" dirty="0" smtClean="0"/>
              <a:t>順序</a:t>
            </a:r>
            <a:r>
              <a:rPr kumimoji="1" lang="en-US" altLang="zh-TW" dirty="0" smtClean="0"/>
              <a:t> 1</a:t>
            </a:r>
            <a:endParaRPr kumimoji="1" lang="en-US" altLang="zh-TW" dirty="0"/>
          </a:p>
        </p:txBody>
      </p:sp>
      <p:sp>
        <p:nvSpPr>
          <p:cNvPr id="3" name="內容版面配置區 2"/>
          <p:cNvSpPr>
            <a:spLocks noGrp="1"/>
          </p:cNvSpPr>
          <p:nvPr>
            <p:ph idx="1"/>
          </p:nvPr>
        </p:nvSpPr>
        <p:spPr>
          <a:xfrm>
            <a:off x="229251" y="749009"/>
            <a:ext cx="8693313" cy="5990191"/>
          </a:xfrm>
        </p:spPr>
        <p:txBody>
          <a:bodyPr>
            <a:normAutofit/>
          </a:bodyPr>
          <a:lstStyle/>
          <a:p>
            <a:r>
              <a:rPr kumimoji="1" lang="zh-TW" altLang="en-US" dirty="0" smtClean="0"/>
              <a:t>按鈕</a:t>
            </a:r>
            <a:r>
              <a:rPr kumimoji="1" lang="en-US" altLang="zh-TW" dirty="0" smtClean="0"/>
              <a:t>”</a:t>
            </a:r>
            <a:r>
              <a:rPr kumimoji="1" lang="zh-TW" altLang="en-US" dirty="0" smtClean="0"/>
              <a:t>新增照片</a:t>
            </a:r>
            <a:r>
              <a:rPr kumimoji="1" lang="en-US" altLang="zh-TW" dirty="0" smtClean="0"/>
              <a:t>”</a:t>
            </a:r>
            <a:endParaRPr kumimoji="1" lang="en-US" altLang="zh-TW" dirty="0"/>
          </a:p>
          <a:p>
            <a:r>
              <a:rPr kumimoji="1" lang="zh-TW" altLang="en-US" dirty="0" smtClean="0"/>
              <a:t>選用</a:t>
            </a:r>
            <a:r>
              <a:rPr kumimoji="1" lang="en-US" altLang="zh-TW" dirty="0" smtClean="0"/>
              <a:t> picker = </a:t>
            </a:r>
            <a:r>
              <a:rPr kumimoji="1" lang="en-US" altLang="zh-TW" dirty="0" err="1" smtClean="0"/>
              <a:t>UIImagePickController</a:t>
            </a:r>
            <a:r>
              <a:rPr kumimoji="1" lang="en-US" altLang="zh-TW" dirty="0" smtClean="0"/>
              <a:t>, </a:t>
            </a:r>
            <a:r>
              <a:rPr kumimoji="1" lang="zh-TW" altLang="en-US" dirty="0" smtClean="0"/>
              <a:t>建立物件</a:t>
            </a:r>
            <a:r>
              <a:rPr kumimoji="1" lang="en-US" altLang="zh-TW" dirty="0" smtClean="0"/>
              <a:t>, </a:t>
            </a:r>
            <a:r>
              <a:rPr kumimoji="1" lang="en-US" altLang="zh-TW" dirty="0" smtClean="0"/>
              <a:t>delegate</a:t>
            </a:r>
          </a:p>
          <a:p>
            <a:r>
              <a:rPr kumimoji="1" lang="zh-TW" altLang="en-US" dirty="0" smtClean="0"/>
              <a:t>加入選擇鈕</a:t>
            </a:r>
            <a:r>
              <a:rPr kumimoji="1" lang="en-US" altLang="zh-TW" dirty="0" smtClean="0"/>
              <a:t> </a:t>
            </a:r>
            <a:r>
              <a:rPr kumimoji="1" lang="en-US" altLang="zh-TW" dirty="0" err="1" smtClean="0"/>
              <a:t>actionSheet</a:t>
            </a:r>
            <a:r>
              <a:rPr kumimoji="1" lang="en-US" altLang="zh-TW" dirty="0" smtClean="0"/>
              <a:t> of </a:t>
            </a:r>
            <a:r>
              <a:rPr kumimoji="1" lang="en-US" altLang="zh-TW" dirty="0" err="1" smtClean="0"/>
              <a:t>UIAlertController</a:t>
            </a:r>
            <a:endParaRPr kumimoji="1" lang="en-US" altLang="zh-TW" dirty="0" smtClean="0"/>
          </a:p>
          <a:p>
            <a:pPr lvl="1"/>
            <a:r>
              <a:rPr kumimoji="1" lang="zh-TW" altLang="en-US" dirty="0" smtClean="0"/>
              <a:t>選拍</a:t>
            </a:r>
            <a:r>
              <a:rPr kumimoji="1" lang="zh-TW" altLang="en-US" dirty="0" smtClean="0"/>
              <a:t>照</a:t>
            </a:r>
            <a:r>
              <a:rPr kumimoji="1" lang="en-US" altLang="zh-TW" dirty="0" smtClean="0"/>
              <a:t>: </a:t>
            </a:r>
            <a:r>
              <a:rPr kumimoji="1" lang="en-US" altLang="zh-TW" dirty="0" err="1" smtClean="0"/>
              <a:t>UIAlertController</a:t>
            </a:r>
            <a:r>
              <a:rPr kumimoji="1" lang="en-US" altLang="zh-TW" dirty="0" smtClean="0"/>
              <a:t>()</a:t>
            </a:r>
            <a:r>
              <a:rPr kumimoji="1" lang="en-US" altLang="zh-TW" dirty="0" smtClean="0"/>
              <a:t>, </a:t>
            </a:r>
            <a:r>
              <a:rPr kumimoji="1" lang="zh-TW" altLang="en-US" dirty="0" smtClean="0"/>
              <a:t>規劃按鈕</a:t>
            </a:r>
            <a:r>
              <a:rPr kumimoji="1" lang="en-US" altLang="zh-TW" dirty="0" smtClean="0"/>
              <a:t>, </a:t>
            </a:r>
            <a:r>
              <a:rPr kumimoji="1" lang="en-US" altLang="zh-TW" dirty="0" smtClean="0"/>
              <a:t>source type = camera</a:t>
            </a:r>
            <a:endParaRPr kumimoji="1" lang="en-US" altLang="zh-TW" dirty="0" smtClean="0"/>
          </a:p>
          <a:p>
            <a:pPr lvl="3"/>
            <a:r>
              <a:rPr kumimoji="1" lang="en-US" altLang="zh-TW" sz="2400" dirty="0" err="1" smtClean="0"/>
              <a:t>UIAlertController</a:t>
            </a:r>
            <a:r>
              <a:rPr kumimoji="1" lang="en-US" altLang="zh-TW" sz="2400" dirty="0" smtClean="0"/>
              <a:t>(.alert) </a:t>
            </a:r>
            <a:r>
              <a:rPr kumimoji="1" lang="zh-TW" altLang="en-US" sz="2400" dirty="0" smtClean="0"/>
              <a:t>假如不支援照相</a:t>
            </a:r>
            <a:endParaRPr kumimoji="1" lang="en-US" altLang="zh-TW" sz="2400" dirty="0" smtClean="0"/>
          </a:p>
          <a:p>
            <a:pPr lvl="2"/>
            <a:r>
              <a:rPr kumimoji="1" lang="en-US" altLang="zh-TW" dirty="0" smtClean="0"/>
              <a:t>Present picker</a:t>
            </a:r>
          </a:p>
          <a:p>
            <a:pPr lvl="1"/>
            <a:r>
              <a:rPr kumimoji="1" lang="zh-TW" altLang="en-US" dirty="0" smtClean="0"/>
              <a:t>選</a:t>
            </a:r>
            <a:r>
              <a:rPr kumimoji="1" lang="zh-TW" altLang="en-US" dirty="0" smtClean="0"/>
              <a:t>圖庫</a:t>
            </a:r>
            <a:r>
              <a:rPr kumimoji="1" lang="en-US" altLang="zh-TW" dirty="0" smtClean="0"/>
              <a:t> </a:t>
            </a:r>
            <a:r>
              <a:rPr kumimoji="1" lang="en-US" altLang="zh-TW" dirty="0" err="1" smtClean="0"/>
              <a:t>UIAlertController</a:t>
            </a:r>
            <a:r>
              <a:rPr kumimoji="1" lang="en-US" altLang="zh-TW" dirty="0" smtClean="0"/>
              <a:t>, </a:t>
            </a:r>
            <a:r>
              <a:rPr kumimoji="1" lang="zh-TW" altLang="en-US" dirty="0" smtClean="0"/>
              <a:t>規劃按鈕</a:t>
            </a:r>
            <a:r>
              <a:rPr kumimoji="1" lang="en-US" altLang="zh-TW" dirty="0" smtClean="0"/>
              <a:t>, source type = </a:t>
            </a:r>
            <a:r>
              <a:rPr kumimoji="1" lang="en-US" altLang="zh-TW" dirty="0" err="1" smtClean="0"/>
              <a:t>photoLibrary</a:t>
            </a:r>
            <a:endParaRPr kumimoji="1" lang="en-US" altLang="zh-TW" dirty="0" smtClean="0"/>
          </a:p>
          <a:p>
            <a:pPr lvl="3"/>
            <a:r>
              <a:rPr kumimoji="1" lang="en-US" altLang="zh-TW" sz="2400" dirty="0" err="1"/>
              <a:t>UIAlertController</a:t>
            </a:r>
            <a:r>
              <a:rPr kumimoji="1" lang="en-US" altLang="zh-TW" sz="2400" dirty="0"/>
              <a:t>(.alert) </a:t>
            </a:r>
            <a:r>
              <a:rPr kumimoji="1" lang="zh-TW" altLang="en-US" sz="2400" dirty="0" smtClean="0"/>
              <a:t>假如</a:t>
            </a:r>
            <a:r>
              <a:rPr kumimoji="1" lang="zh-TW" altLang="en-US" sz="2400" dirty="0" smtClean="0"/>
              <a:t>沒有圖庫</a:t>
            </a:r>
            <a:endParaRPr kumimoji="1" lang="en-US" altLang="zh-TW" sz="2400" dirty="0"/>
          </a:p>
          <a:p>
            <a:pPr lvl="2"/>
            <a:r>
              <a:rPr kumimoji="1" lang="en-US" altLang="zh-TW" dirty="0" smtClean="0"/>
              <a:t>Present picker</a:t>
            </a:r>
            <a:endParaRPr kumimoji="1" lang="en-US" altLang="zh-TW" dirty="0"/>
          </a:p>
          <a:p>
            <a:pPr lvl="2"/>
            <a:endParaRPr kumimoji="1" lang="en-US" altLang="zh-TW" dirty="0"/>
          </a:p>
        </p:txBody>
      </p:sp>
    </p:spTree>
    <p:extLst>
      <p:ext uri="{BB962C8B-B14F-4D97-AF65-F5344CB8AC3E}">
        <p14:creationId xmlns:p14="http://schemas.microsoft.com/office/powerpoint/2010/main" val="410612630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規劃選圖拍照提示窗</a:t>
            </a:r>
            <a:r>
              <a:rPr kumimoji="1" lang="zh-TW" altLang="en-US" dirty="0"/>
              <a:t>程式</a:t>
            </a:r>
            <a:r>
              <a:rPr kumimoji="1" lang="zh-TW" altLang="en-US" dirty="0" smtClean="0"/>
              <a:t>順序</a:t>
            </a:r>
            <a:r>
              <a:rPr kumimoji="1" lang="en-US" altLang="zh-TW" dirty="0" smtClean="0"/>
              <a:t> 2</a:t>
            </a:r>
            <a:endParaRPr kumimoji="1" lang="en-US" altLang="zh-TW" dirty="0"/>
          </a:p>
        </p:txBody>
      </p:sp>
      <p:sp>
        <p:nvSpPr>
          <p:cNvPr id="3" name="內容版面配置區 2"/>
          <p:cNvSpPr>
            <a:spLocks noGrp="1"/>
          </p:cNvSpPr>
          <p:nvPr>
            <p:ph idx="1"/>
          </p:nvPr>
        </p:nvSpPr>
        <p:spPr>
          <a:xfrm>
            <a:off x="229251" y="749010"/>
            <a:ext cx="8693313" cy="4570050"/>
          </a:xfrm>
        </p:spPr>
        <p:txBody>
          <a:bodyPr>
            <a:normAutofit/>
          </a:bodyPr>
          <a:lstStyle/>
          <a:p>
            <a:r>
              <a:rPr kumimoji="1" lang="zh-TW" altLang="en-US" dirty="0" smtClean="0"/>
              <a:t>按鈕</a:t>
            </a:r>
            <a:r>
              <a:rPr kumimoji="1" lang="en-US" altLang="zh-TW" dirty="0"/>
              <a:t>”</a:t>
            </a:r>
            <a:r>
              <a:rPr kumimoji="1" lang="zh-TW" altLang="en-US" dirty="0"/>
              <a:t>新增照片</a:t>
            </a:r>
            <a:r>
              <a:rPr kumimoji="1" lang="en-US" altLang="zh-TW" dirty="0" smtClean="0"/>
              <a:t>”</a:t>
            </a:r>
            <a:endParaRPr kumimoji="1" lang="en-US" altLang="zh-TW" dirty="0"/>
          </a:p>
          <a:p>
            <a:r>
              <a:rPr kumimoji="1" lang="zh-TW" altLang="en-US" dirty="0" smtClean="0"/>
              <a:t>選用</a:t>
            </a:r>
            <a:r>
              <a:rPr kumimoji="1" lang="en-US" altLang="zh-TW" dirty="0" smtClean="0"/>
              <a:t> picker = </a:t>
            </a:r>
            <a:r>
              <a:rPr kumimoji="1" lang="en-US" altLang="zh-TW" dirty="0" err="1" smtClean="0"/>
              <a:t>UIImagePickController</a:t>
            </a:r>
            <a:r>
              <a:rPr kumimoji="1" lang="en-US" altLang="zh-TW" dirty="0" smtClean="0"/>
              <a:t>, </a:t>
            </a:r>
            <a:r>
              <a:rPr kumimoji="1" lang="zh-TW" altLang="en-US" dirty="0" smtClean="0"/>
              <a:t>建立物件</a:t>
            </a:r>
            <a:r>
              <a:rPr kumimoji="1" lang="en-US" altLang="zh-TW" dirty="0" smtClean="0"/>
              <a:t>, </a:t>
            </a:r>
            <a:r>
              <a:rPr kumimoji="1" lang="en-US" altLang="zh-TW" dirty="0" smtClean="0"/>
              <a:t>delegate</a:t>
            </a:r>
          </a:p>
          <a:p>
            <a:r>
              <a:rPr kumimoji="1" lang="zh-TW" altLang="en-US" dirty="0" smtClean="0"/>
              <a:t>加入選擇鈕</a:t>
            </a:r>
            <a:r>
              <a:rPr kumimoji="1" lang="en-US" altLang="zh-TW" dirty="0" smtClean="0"/>
              <a:t> </a:t>
            </a:r>
            <a:r>
              <a:rPr kumimoji="1" lang="en-US" altLang="zh-TW" dirty="0" err="1" smtClean="0"/>
              <a:t>actionSheet</a:t>
            </a:r>
            <a:r>
              <a:rPr kumimoji="1" lang="en-US" altLang="zh-TW" dirty="0" smtClean="0"/>
              <a:t> of </a:t>
            </a:r>
            <a:r>
              <a:rPr kumimoji="1" lang="en-US" altLang="zh-TW" dirty="0" err="1" smtClean="0"/>
              <a:t>UIAlertController</a:t>
            </a:r>
            <a:endParaRPr kumimoji="1" lang="en-US" altLang="zh-TW" dirty="0" smtClean="0"/>
          </a:p>
          <a:p>
            <a:r>
              <a:rPr kumimoji="1" lang="zh-TW" altLang="en-US" dirty="0" smtClean="0"/>
              <a:t>如果有相機</a:t>
            </a:r>
            <a:r>
              <a:rPr kumimoji="1" lang="en-US" altLang="zh-TW" dirty="0" smtClean="0"/>
              <a:t>, </a:t>
            </a:r>
            <a:r>
              <a:rPr kumimoji="1" lang="zh-TW" altLang="en-US" dirty="0" smtClean="0"/>
              <a:t>加入</a:t>
            </a:r>
            <a:r>
              <a:rPr kumimoji="1" lang="en-US" altLang="zh-TW" dirty="0" smtClean="0"/>
              <a:t> </a:t>
            </a:r>
            <a:r>
              <a:rPr kumimoji="1" lang="en-US" altLang="zh-TW" dirty="0" err="1" smtClean="0"/>
              <a:t>actionSheet</a:t>
            </a:r>
            <a:r>
              <a:rPr kumimoji="1" lang="en-US" altLang="zh-TW" dirty="0" smtClean="0"/>
              <a:t> </a:t>
            </a:r>
            <a:r>
              <a:rPr kumimoji="1" lang="zh-TW" altLang="en-US" dirty="0" smtClean="0"/>
              <a:t>拍照</a:t>
            </a:r>
            <a:r>
              <a:rPr kumimoji="1" lang="zh-TW" altLang="en-US" dirty="0" smtClean="0"/>
              <a:t>按鈕</a:t>
            </a:r>
            <a:endParaRPr kumimoji="1" lang="en-US" altLang="zh-TW" dirty="0" smtClean="0"/>
          </a:p>
          <a:p>
            <a:pPr lvl="1"/>
            <a:r>
              <a:rPr kumimoji="1" lang="en-US" altLang="zh-TW" dirty="0" err="1" smtClean="0"/>
              <a:t>UIAlertController</a:t>
            </a:r>
            <a:r>
              <a:rPr kumimoji="1" lang="en-US" altLang="zh-TW" dirty="0" smtClean="0"/>
              <a:t>()</a:t>
            </a:r>
            <a:r>
              <a:rPr kumimoji="1" lang="en-US" altLang="zh-TW" dirty="0" smtClean="0"/>
              <a:t>, </a:t>
            </a:r>
            <a:r>
              <a:rPr kumimoji="1" lang="zh-TW" altLang="en-US" dirty="0" smtClean="0"/>
              <a:t>規劃按鈕</a:t>
            </a:r>
            <a:r>
              <a:rPr kumimoji="1" lang="en-US" altLang="zh-TW" dirty="0" smtClean="0"/>
              <a:t>, </a:t>
            </a:r>
            <a:r>
              <a:rPr kumimoji="1" lang="en-US" altLang="zh-TW" dirty="0" smtClean="0"/>
              <a:t>source type = camera</a:t>
            </a:r>
            <a:endParaRPr kumimoji="1" lang="en-US" altLang="zh-TW" dirty="0" smtClean="0"/>
          </a:p>
          <a:p>
            <a:pPr lvl="2"/>
            <a:r>
              <a:rPr kumimoji="1" lang="en-US" altLang="zh-TW" dirty="0" smtClean="0"/>
              <a:t>Present picker</a:t>
            </a:r>
          </a:p>
          <a:p>
            <a:r>
              <a:rPr kumimoji="1" lang="zh-TW" altLang="en-US" dirty="0" smtClean="0"/>
              <a:t>如果有相</a:t>
            </a:r>
            <a:r>
              <a:rPr kumimoji="1" lang="zh-TW" altLang="en-US" dirty="0" smtClean="0"/>
              <a:t>簿</a:t>
            </a:r>
            <a:r>
              <a:rPr kumimoji="1" lang="en-US" altLang="zh-TW" dirty="0" smtClean="0"/>
              <a:t>, </a:t>
            </a:r>
            <a:r>
              <a:rPr kumimoji="1" lang="zh-TW" altLang="en-US" dirty="0"/>
              <a:t>加入</a:t>
            </a:r>
            <a:r>
              <a:rPr kumimoji="1" lang="en-US" altLang="zh-TW" dirty="0"/>
              <a:t> </a:t>
            </a:r>
            <a:r>
              <a:rPr kumimoji="1" lang="en-US" altLang="zh-TW" dirty="0" err="1" smtClean="0"/>
              <a:t>actionSheet</a:t>
            </a:r>
            <a:r>
              <a:rPr kumimoji="1" lang="en-US" altLang="zh-TW" dirty="0" smtClean="0"/>
              <a:t> </a:t>
            </a:r>
            <a:r>
              <a:rPr kumimoji="1" lang="zh-TW" altLang="en-US" dirty="0" smtClean="0"/>
              <a:t>圖庫按鈕</a:t>
            </a:r>
            <a:endParaRPr kumimoji="1" lang="en-US" altLang="zh-TW" dirty="0"/>
          </a:p>
          <a:p>
            <a:pPr lvl="1"/>
            <a:r>
              <a:rPr kumimoji="1" lang="en-US" altLang="zh-TW" dirty="0" err="1" smtClean="0"/>
              <a:t>UIAlertController</a:t>
            </a:r>
            <a:r>
              <a:rPr kumimoji="1" lang="en-US" altLang="zh-TW" dirty="0" smtClean="0"/>
              <a:t>, </a:t>
            </a:r>
            <a:r>
              <a:rPr kumimoji="1" lang="zh-TW" altLang="en-US" dirty="0" smtClean="0"/>
              <a:t>規劃按鈕</a:t>
            </a:r>
            <a:r>
              <a:rPr kumimoji="1" lang="en-US" altLang="zh-TW" dirty="0" smtClean="0"/>
              <a:t>, source type = </a:t>
            </a:r>
            <a:r>
              <a:rPr kumimoji="1" lang="en-US" altLang="zh-TW" dirty="0" err="1" smtClean="0"/>
              <a:t>photoLibrary</a:t>
            </a:r>
            <a:endParaRPr kumimoji="1" lang="en-US" altLang="zh-TW" dirty="0" smtClean="0"/>
          </a:p>
          <a:p>
            <a:pPr lvl="2"/>
            <a:r>
              <a:rPr kumimoji="1" lang="en-US" altLang="zh-TW" dirty="0" smtClean="0"/>
              <a:t>Present picker</a:t>
            </a:r>
            <a:endParaRPr kumimoji="1" lang="en-US" altLang="zh-TW" dirty="0"/>
          </a:p>
          <a:p>
            <a:pPr lvl="2"/>
            <a:endParaRPr kumimoji="1" lang="en-US" altLang="zh-TW" dirty="0"/>
          </a:p>
        </p:txBody>
      </p:sp>
    </p:spTree>
    <p:extLst>
      <p:ext uri="{BB962C8B-B14F-4D97-AF65-F5344CB8AC3E}">
        <p14:creationId xmlns:p14="http://schemas.microsoft.com/office/powerpoint/2010/main" val="308902519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descr="螢幕快照 2017-04-04 下午7.34.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97" y="1604198"/>
            <a:ext cx="6723380" cy="4349117"/>
          </a:xfrm>
          <a:prstGeom prst="rect">
            <a:avLst/>
          </a:prstGeom>
        </p:spPr>
      </p:pic>
      <p:sp>
        <p:nvSpPr>
          <p:cNvPr id="2" name="標題 1"/>
          <p:cNvSpPr>
            <a:spLocks noGrp="1"/>
          </p:cNvSpPr>
          <p:nvPr>
            <p:ph type="title"/>
          </p:nvPr>
        </p:nvSpPr>
        <p:spPr/>
        <p:txBody>
          <a:bodyPr/>
          <a:lstStyle/>
          <a:p>
            <a:r>
              <a:rPr kumimoji="1" lang="zh-TW" altLang="en-US" dirty="0" smtClean="0"/>
              <a:t>規劃選圖拍照提示窗</a:t>
            </a:r>
            <a:endParaRPr kumimoji="1" lang="en-US" altLang="zh-TW" dirty="0"/>
          </a:p>
        </p:txBody>
      </p:sp>
      <p:sp>
        <p:nvSpPr>
          <p:cNvPr id="3" name="內容版面配置區 2"/>
          <p:cNvSpPr>
            <a:spLocks noGrp="1"/>
          </p:cNvSpPr>
          <p:nvPr>
            <p:ph idx="1"/>
          </p:nvPr>
        </p:nvSpPr>
        <p:spPr>
          <a:xfrm>
            <a:off x="229251" y="749009"/>
            <a:ext cx="8693313" cy="998119"/>
          </a:xfrm>
        </p:spPr>
        <p:txBody>
          <a:bodyPr>
            <a:normAutofit/>
          </a:bodyPr>
          <a:lstStyle/>
          <a:p>
            <a:r>
              <a:rPr kumimoji="1" lang="zh-TW" altLang="en-US" dirty="0" smtClean="0"/>
              <a:t>讀進來的</a:t>
            </a:r>
            <a:r>
              <a:rPr kumimoji="1" lang="en-US" altLang="zh-TW" dirty="0" smtClean="0"/>
              <a:t> </a:t>
            </a:r>
            <a:r>
              <a:rPr kumimoji="1" lang="en-US" altLang="zh-TW" dirty="0" err="1" smtClean="0"/>
              <a:t>url</a:t>
            </a:r>
            <a:r>
              <a:rPr kumimoji="1" lang="en-US" altLang="zh-TW" dirty="0" smtClean="0"/>
              <a:t>.</a:t>
            </a:r>
            <a:endParaRPr kumimoji="1" lang="en-US" altLang="zh-TW" dirty="0" smtClean="0"/>
          </a:p>
        </p:txBody>
      </p:sp>
      <p:sp>
        <p:nvSpPr>
          <p:cNvPr id="13" name="矩形 12"/>
          <p:cNvSpPr/>
          <p:nvPr/>
        </p:nvSpPr>
        <p:spPr>
          <a:xfrm>
            <a:off x="3355731" y="4054702"/>
            <a:ext cx="990018" cy="178898"/>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2" name="矩形 11"/>
          <p:cNvSpPr/>
          <p:nvPr/>
        </p:nvSpPr>
        <p:spPr>
          <a:xfrm>
            <a:off x="1139643" y="3654480"/>
            <a:ext cx="6144733" cy="89720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4" name="矩形圖說文字 13"/>
          <p:cNvSpPr/>
          <p:nvPr/>
        </p:nvSpPr>
        <p:spPr>
          <a:xfrm>
            <a:off x="6506807" y="2777991"/>
            <a:ext cx="1555139" cy="656409"/>
          </a:xfrm>
          <a:prstGeom prst="wedgeRectCallout">
            <a:avLst>
              <a:gd name="adj1" fmla="val -26024"/>
              <a:gd name="adj2" fmla="val 86740"/>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en-US" altLang="zh-TW" dirty="0" smtClean="0">
                <a:solidFill>
                  <a:srgbClr val="FF0000"/>
                </a:solidFill>
              </a:rPr>
              <a:t> </a:t>
            </a:r>
            <a:r>
              <a:rPr kumimoji="1" lang="en-US" altLang="zh-TW" dirty="0" smtClean="0">
                <a:solidFill>
                  <a:srgbClr val="FF0000"/>
                </a:solidFill>
              </a:rPr>
              <a:t>closure </a:t>
            </a:r>
            <a:r>
              <a:rPr kumimoji="1" lang="zh-TW" altLang="en-US" dirty="0" smtClean="0">
                <a:solidFill>
                  <a:srgbClr val="FF0000"/>
                </a:solidFill>
              </a:rPr>
              <a:t>應用</a:t>
            </a:r>
            <a:endParaRPr kumimoji="1" lang="zh-TW" altLang="en-US" dirty="0">
              <a:solidFill>
                <a:srgbClr val="FF0000"/>
              </a:solidFill>
            </a:endParaRPr>
          </a:p>
        </p:txBody>
      </p:sp>
    </p:spTree>
    <p:extLst>
      <p:ext uri="{BB962C8B-B14F-4D97-AF65-F5344CB8AC3E}">
        <p14:creationId xmlns:p14="http://schemas.microsoft.com/office/powerpoint/2010/main" val="33827476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4-04 下午7.32.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556" y="2517588"/>
            <a:ext cx="2346369" cy="4094644"/>
          </a:xfrm>
          <a:prstGeom prst="rect">
            <a:avLst/>
          </a:prstGeom>
        </p:spPr>
      </p:pic>
      <p:pic>
        <p:nvPicPr>
          <p:cNvPr id="7" name="圖片 6" descr="螢幕快照 2017-04-04 下午7.37.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282" y="2517588"/>
            <a:ext cx="2296859" cy="4140471"/>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681444"/>
          </a:xfrm>
        </p:spPr>
        <p:txBody>
          <a:bodyPr>
            <a:normAutofit/>
          </a:bodyPr>
          <a:lstStyle/>
          <a:p>
            <a:r>
              <a:rPr kumimoji="1" lang="zh-TW" altLang="en-US" dirty="0" smtClean="0"/>
              <a:t>整理資料型態</a:t>
            </a:r>
            <a:r>
              <a:rPr kumimoji="1" lang="en-US" altLang="zh-TW" dirty="0" smtClean="0"/>
              <a:t>, </a:t>
            </a:r>
            <a:r>
              <a:rPr kumimoji="1" lang="zh-TW" altLang="en-US" dirty="0" smtClean="0"/>
              <a:t>目標</a:t>
            </a:r>
            <a:endParaRPr kumimoji="1" lang="en-US" altLang="zh-TW" dirty="0" smtClean="0"/>
          </a:p>
          <a:p>
            <a:pPr lvl="1"/>
            <a:r>
              <a:rPr kumimoji="1" lang="zh-TW" altLang="en-US" dirty="0" smtClean="0"/>
              <a:t>資料型態是</a:t>
            </a:r>
            <a:r>
              <a:rPr kumimoji="1" lang="en-US" altLang="zh-TW" dirty="0" smtClean="0"/>
              <a:t> dictionary </a:t>
            </a:r>
            <a:r>
              <a:rPr kumimoji="1" lang="zh-TW" altLang="en-US" dirty="0" smtClean="0"/>
              <a:t>的</a:t>
            </a:r>
            <a:r>
              <a:rPr kumimoji="1" lang="en-US" altLang="zh-TW" dirty="0" smtClean="0"/>
              <a:t> Array</a:t>
            </a:r>
          </a:p>
          <a:p>
            <a:pPr lvl="1"/>
            <a:r>
              <a:rPr kumimoji="1" lang="zh-TW" altLang="en-US" dirty="0" smtClean="0"/>
              <a:t>要能傳給</a:t>
            </a:r>
            <a:r>
              <a:rPr kumimoji="1" lang="en-US" altLang="zh-TW" dirty="0" smtClean="0"/>
              <a:t> </a:t>
            </a:r>
            <a:r>
              <a:rPr kumimoji="1" lang="en-US" altLang="zh-TW" dirty="0" err="1" smtClean="0"/>
              <a:t>tableView</a:t>
            </a:r>
            <a:endParaRPr kumimoji="1" lang="en-US" altLang="zh-TW" dirty="0" smtClean="0"/>
          </a:p>
        </p:txBody>
      </p:sp>
      <p:sp>
        <p:nvSpPr>
          <p:cNvPr id="15" name="矩形 14"/>
          <p:cNvSpPr/>
          <p:nvPr/>
        </p:nvSpPr>
        <p:spPr>
          <a:xfrm>
            <a:off x="5365282" y="5573057"/>
            <a:ext cx="2296859" cy="40341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9" name="矩形圖說文字 18"/>
          <p:cNvSpPr/>
          <p:nvPr/>
        </p:nvSpPr>
        <p:spPr>
          <a:xfrm>
            <a:off x="141941" y="3138328"/>
            <a:ext cx="1658472" cy="948084"/>
          </a:xfrm>
          <a:prstGeom prst="wedgeRectCallout">
            <a:avLst>
              <a:gd name="adj1" fmla="val 64222"/>
              <a:gd name="adj2" fmla="val 25250"/>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articles: data type </a:t>
            </a:r>
            <a:r>
              <a:rPr kumimoji="1" lang="zh-TW" altLang="en-US" dirty="0" smtClean="0">
                <a:solidFill>
                  <a:srgbClr val="FF0000"/>
                </a:solidFill>
              </a:rPr>
              <a:t>為</a:t>
            </a:r>
            <a:r>
              <a:rPr kumimoji="1" lang="en-US" altLang="zh-TW" dirty="0" smtClean="0">
                <a:solidFill>
                  <a:srgbClr val="FF0000"/>
                </a:solidFill>
              </a:rPr>
              <a:t> “Article “</a:t>
            </a:r>
            <a:r>
              <a:rPr kumimoji="1" lang="zh-TW" altLang="en-US" dirty="0" smtClean="0">
                <a:solidFill>
                  <a:srgbClr val="FF0000"/>
                </a:solidFill>
              </a:rPr>
              <a:t>的</a:t>
            </a:r>
            <a:r>
              <a:rPr kumimoji="1" lang="en-US" altLang="zh-TW" dirty="0">
                <a:solidFill>
                  <a:srgbClr val="FF0000"/>
                </a:solidFill>
              </a:rPr>
              <a:t> </a:t>
            </a:r>
            <a:r>
              <a:rPr kumimoji="1" lang="en-US" altLang="zh-TW" dirty="0" smtClean="0">
                <a:solidFill>
                  <a:srgbClr val="FF0000"/>
                </a:solidFill>
              </a:rPr>
              <a:t>Array</a:t>
            </a:r>
            <a:endParaRPr kumimoji="1" lang="zh-TW" altLang="en-US" dirty="0">
              <a:solidFill>
                <a:srgbClr val="FF0000"/>
              </a:solidFill>
            </a:endParaRPr>
          </a:p>
        </p:txBody>
      </p:sp>
    </p:spTree>
    <p:extLst>
      <p:ext uri="{BB962C8B-B14F-4D97-AF65-F5344CB8AC3E}">
        <p14:creationId xmlns:p14="http://schemas.microsoft.com/office/powerpoint/2010/main" val="109929896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descr="螢幕快照 2017-04-04 下午7.34.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97" y="1604198"/>
            <a:ext cx="6723380" cy="4349117"/>
          </a:xfrm>
          <a:prstGeom prst="rect">
            <a:avLst/>
          </a:prstGeom>
        </p:spPr>
      </p:pic>
      <p:sp>
        <p:nvSpPr>
          <p:cNvPr id="2" name="標題 1"/>
          <p:cNvSpPr>
            <a:spLocks noGrp="1"/>
          </p:cNvSpPr>
          <p:nvPr>
            <p:ph type="title"/>
          </p:nvPr>
        </p:nvSpPr>
        <p:spPr/>
        <p:txBody>
          <a:bodyPr/>
          <a:lstStyle/>
          <a:p>
            <a:r>
              <a:rPr kumimoji="1" lang="zh-TW" altLang="en-US" dirty="0" smtClean="0"/>
              <a:t>規劃選圖拍照提示窗</a:t>
            </a:r>
            <a:endParaRPr kumimoji="1" lang="en-US" altLang="zh-TW" dirty="0"/>
          </a:p>
        </p:txBody>
      </p:sp>
      <p:sp>
        <p:nvSpPr>
          <p:cNvPr id="3" name="內容版面配置區 2"/>
          <p:cNvSpPr>
            <a:spLocks noGrp="1"/>
          </p:cNvSpPr>
          <p:nvPr>
            <p:ph idx="1"/>
          </p:nvPr>
        </p:nvSpPr>
        <p:spPr>
          <a:xfrm>
            <a:off x="229251" y="749009"/>
            <a:ext cx="8693313" cy="998119"/>
          </a:xfrm>
        </p:spPr>
        <p:txBody>
          <a:bodyPr>
            <a:normAutofit/>
          </a:bodyPr>
          <a:lstStyle/>
          <a:p>
            <a:r>
              <a:rPr kumimoji="1" lang="zh-TW" altLang="en-US" dirty="0" smtClean="0"/>
              <a:t>讀進來的</a:t>
            </a:r>
            <a:r>
              <a:rPr kumimoji="1" lang="en-US" altLang="zh-TW" dirty="0" smtClean="0"/>
              <a:t> </a:t>
            </a:r>
            <a:r>
              <a:rPr kumimoji="1" lang="en-US" altLang="zh-TW" dirty="0" err="1" smtClean="0"/>
              <a:t>url</a:t>
            </a:r>
            <a:r>
              <a:rPr kumimoji="1" lang="en-US" altLang="zh-TW" dirty="0" smtClean="0"/>
              <a:t>.</a:t>
            </a:r>
            <a:endParaRPr kumimoji="1" lang="en-US" altLang="zh-TW" dirty="0" smtClean="0"/>
          </a:p>
        </p:txBody>
      </p:sp>
      <p:sp>
        <p:nvSpPr>
          <p:cNvPr id="13" name="矩形 12"/>
          <p:cNvSpPr/>
          <p:nvPr/>
        </p:nvSpPr>
        <p:spPr>
          <a:xfrm>
            <a:off x="3355731" y="4054702"/>
            <a:ext cx="990018" cy="178898"/>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22" name="矩形圖說文字 21"/>
          <p:cNvSpPr/>
          <p:nvPr/>
        </p:nvSpPr>
        <p:spPr>
          <a:xfrm>
            <a:off x="2989577" y="3375740"/>
            <a:ext cx="1555139" cy="403017"/>
          </a:xfrm>
          <a:prstGeom prst="wedgeRectCallout">
            <a:avLst>
              <a:gd name="adj1" fmla="val -469"/>
              <a:gd name="adj2" fmla="val 127694"/>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en-US" altLang="zh-TW" dirty="0" smtClean="0">
                <a:solidFill>
                  <a:srgbClr val="FF0000"/>
                </a:solidFill>
              </a:rPr>
              <a:t> .</a:t>
            </a:r>
            <a:r>
              <a:rPr kumimoji="1" lang="en-US" altLang="zh-TW" dirty="0" err="1" smtClean="0">
                <a:solidFill>
                  <a:srgbClr val="FF0000"/>
                </a:solidFill>
              </a:rPr>
              <a:t>actionSheet</a:t>
            </a:r>
            <a:endParaRPr kumimoji="1" lang="zh-TW" altLang="en-US" dirty="0">
              <a:solidFill>
                <a:srgbClr val="FF0000"/>
              </a:solidFill>
            </a:endParaRPr>
          </a:p>
        </p:txBody>
      </p:sp>
      <p:sp>
        <p:nvSpPr>
          <p:cNvPr id="12" name="矩形 11"/>
          <p:cNvSpPr/>
          <p:nvPr/>
        </p:nvSpPr>
        <p:spPr>
          <a:xfrm>
            <a:off x="6443164" y="4233600"/>
            <a:ext cx="990018" cy="310898"/>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4" name="矩形圖說文字 13"/>
          <p:cNvSpPr/>
          <p:nvPr/>
        </p:nvSpPr>
        <p:spPr>
          <a:xfrm>
            <a:off x="6960707" y="3326631"/>
            <a:ext cx="1555139" cy="656409"/>
          </a:xfrm>
          <a:prstGeom prst="wedgeRectCallout">
            <a:avLst>
              <a:gd name="adj1" fmla="val -26024"/>
              <a:gd name="adj2" fmla="val 86740"/>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en-US" altLang="zh-TW" dirty="0" smtClean="0">
                <a:solidFill>
                  <a:srgbClr val="FF0000"/>
                </a:solidFill>
              </a:rPr>
              <a:t> </a:t>
            </a:r>
            <a:r>
              <a:rPr kumimoji="1" lang="zh-TW" altLang="en-US" dirty="0" smtClean="0">
                <a:solidFill>
                  <a:srgbClr val="FF0000"/>
                </a:solidFill>
              </a:rPr>
              <a:t>預留</a:t>
            </a:r>
            <a:r>
              <a:rPr kumimoji="1" lang="en-US" altLang="zh-TW" dirty="0" smtClean="0">
                <a:solidFill>
                  <a:srgbClr val="FF0000"/>
                </a:solidFill>
              </a:rPr>
              <a:t> </a:t>
            </a:r>
            <a:r>
              <a:rPr kumimoji="1" lang="en-US" altLang="zh-TW" dirty="0" smtClean="0">
                <a:solidFill>
                  <a:srgbClr val="FF0000"/>
                </a:solidFill>
              </a:rPr>
              <a:t>action </a:t>
            </a:r>
            <a:r>
              <a:rPr kumimoji="1" lang="zh-TW" altLang="en-US" dirty="0" smtClean="0">
                <a:solidFill>
                  <a:srgbClr val="FF0000"/>
                </a:solidFill>
              </a:rPr>
              <a:t>內容</a:t>
            </a:r>
            <a:endParaRPr kumimoji="1" lang="zh-TW" altLang="en-US" dirty="0">
              <a:solidFill>
                <a:srgbClr val="FF0000"/>
              </a:solidFill>
            </a:endParaRPr>
          </a:p>
        </p:txBody>
      </p:sp>
    </p:spTree>
    <p:extLst>
      <p:ext uri="{BB962C8B-B14F-4D97-AF65-F5344CB8AC3E}">
        <p14:creationId xmlns:p14="http://schemas.microsoft.com/office/powerpoint/2010/main" val="387425425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上傳照片到</a:t>
            </a:r>
            <a:r>
              <a:rPr kumimoji="1" lang="en-US" altLang="zh-TW" dirty="0" smtClean="0"/>
              <a:t> Firebase</a:t>
            </a:r>
            <a:endParaRPr kumimoji="1" lang="zh-TW" altLang="en-US" dirty="0"/>
          </a:p>
        </p:txBody>
      </p:sp>
      <p:sp>
        <p:nvSpPr>
          <p:cNvPr id="3" name="內容版面配置區 2"/>
          <p:cNvSpPr>
            <a:spLocks noGrp="1"/>
          </p:cNvSpPr>
          <p:nvPr>
            <p:ph idx="1"/>
          </p:nvPr>
        </p:nvSpPr>
        <p:spPr>
          <a:xfrm>
            <a:off x="229251" y="749009"/>
            <a:ext cx="8693313" cy="4503711"/>
          </a:xfrm>
        </p:spPr>
        <p:txBody>
          <a:bodyPr>
            <a:normAutofit/>
          </a:bodyPr>
          <a:lstStyle/>
          <a:p>
            <a:r>
              <a:rPr kumimoji="1" lang="zh-TW" altLang="en-US" dirty="0" smtClean="0"/>
              <a:t>取得</a:t>
            </a:r>
            <a:r>
              <a:rPr kumimoji="1" lang="en-US" altLang="zh-TW" dirty="0" smtClean="0"/>
              <a:t> </a:t>
            </a:r>
            <a:r>
              <a:rPr kumimoji="1" lang="en-US" altLang="zh-TW" dirty="0" err="1" smtClean="0"/>
              <a:t>UIImage</a:t>
            </a:r>
            <a:endParaRPr kumimoji="1" lang="en-US" altLang="zh-TW" dirty="0" smtClean="0"/>
          </a:p>
          <a:p>
            <a:r>
              <a:rPr kumimoji="1" lang="en-US" altLang="zh-TW" dirty="0" err="1" smtClean="0"/>
              <a:t>UIImage</a:t>
            </a:r>
            <a:r>
              <a:rPr kumimoji="1" lang="en-US" altLang="zh-TW" dirty="0" smtClean="0"/>
              <a:t> -&gt; </a:t>
            </a:r>
            <a:r>
              <a:rPr kumimoji="1" lang="en-US" altLang="zh-TW" dirty="0" err="1" smtClean="0"/>
              <a:t>NSData</a:t>
            </a:r>
            <a:endParaRPr kumimoji="1" lang="en-US" altLang="zh-TW" dirty="0" smtClean="0"/>
          </a:p>
          <a:p>
            <a:r>
              <a:rPr kumimoji="1" lang="zh-TW" altLang="en-US" dirty="0" smtClean="0"/>
              <a:t>加入檔案</a:t>
            </a:r>
            <a:r>
              <a:rPr kumimoji="1" lang="en-US" altLang="zh-TW" dirty="0" smtClean="0"/>
              <a:t> content Type</a:t>
            </a:r>
          </a:p>
          <a:p>
            <a:r>
              <a:rPr kumimoji="1" lang="en-US" altLang="zh-TW" dirty="0" err="1" smtClean="0"/>
              <a:t>putData:metadata:completion</a:t>
            </a:r>
            <a:endParaRPr kumimoji="1" lang="en-US" altLang="zh-TW" dirty="0" smtClean="0"/>
          </a:p>
          <a:p>
            <a:r>
              <a:rPr kumimoji="1" lang="zh-TW" altLang="en-US" dirty="0" smtClean="0"/>
              <a:t>得到下載網址</a:t>
            </a:r>
            <a:endParaRPr kumimoji="1" lang="en-US" altLang="zh-TW" dirty="0" smtClean="0"/>
          </a:p>
          <a:p>
            <a:r>
              <a:rPr kumimoji="1" lang="zh-TW" altLang="en-US" dirty="0" smtClean="0"/>
              <a:t>將網址存回照片</a:t>
            </a:r>
            <a:r>
              <a:rPr kumimoji="1" lang="en-US" altLang="zh-TW" dirty="0" smtClean="0"/>
              <a:t> POST</a:t>
            </a:r>
            <a:endParaRPr kumimoji="1" lang="en-US" altLang="zh-TW" dirty="0" smtClean="0"/>
          </a:p>
        </p:txBody>
      </p:sp>
    </p:spTree>
    <p:extLst>
      <p:ext uri="{BB962C8B-B14F-4D97-AF65-F5344CB8AC3E}">
        <p14:creationId xmlns:p14="http://schemas.microsoft.com/office/powerpoint/2010/main" val="109929896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上傳照片到</a:t>
            </a:r>
            <a:r>
              <a:rPr kumimoji="1" lang="en-US" altLang="zh-TW" dirty="0" smtClean="0"/>
              <a:t> Firebase</a:t>
            </a:r>
            <a:endParaRPr kumimoji="1" lang="zh-TW" altLang="en-US" dirty="0"/>
          </a:p>
        </p:txBody>
      </p:sp>
      <p:sp>
        <p:nvSpPr>
          <p:cNvPr id="3" name="內容版面配置區 2"/>
          <p:cNvSpPr>
            <a:spLocks noGrp="1"/>
          </p:cNvSpPr>
          <p:nvPr>
            <p:ph idx="1"/>
          </p:nvPr>
        </p:nvSpPr>
        <p:spPr>
          <a:xfrm>
            <a:off x="229251" y="749009"/>
            <a:ext cx="8693313" cy="4503711"/>
          </a:xfrm>
        </p:spPr>
        <p:txBody>
          <a:bodyPr>
            <a:normAutofit/>
          </a:bodyPr>
          <a:lstStyle/>
          <a:p>
            <a:r>
              <a:rPr kumimoji="1" lang="en-US" altLang="zh-TW" dirty="0" err="1" smtClean="0"/>
              <a:t>KeyWord</a:t>
            </a:r>
            <a:endParaRPr kumimoji="1" lang="en-US" altLang="zh-TW" dirty="0" smtClean="0"/>
          </a:p>
          <a:p>
            <a:pPr lvl="1"/>
            <a:r>
              <a:rPr kumimoji="1" lang="en-US" altLang="zh-TW" dirty="0" err="1" smtClean="0"/>
              <a:t>FIRStorage.storage</a:t>
            </a:r>
            <a:endParaRPr kumimoji="1" lang="en-US" altLang="zh-TW" dirty="0" smtClean="0"/>
          </a:p>
          <a:p>
            <a:pPr lvl="1"/>
            <a:r>
              <a:rPr kumimoji="1" lang="en-US" altLang="zh-TW" dirty="0" err="1" smtClean="0"/>
              <a:t>storageRef.reference</a:t>
            </a:r>
            <a:r>
              <a:rPr kumimoji="1" lang="en-US" altLang="zh-TW" dirty="0" smtClean="0"/>
              <a:t>()</a:t>
            </a:r>
          </a:p>
          <a:p>
            <a:pPr lvl="1"/>
            <a:r>
              <a:rPr kumimoji="1" lang="en-US" altLang="zh-TW" dirty="0" err="1" smtClean="0"/>
              <a:t>storageRef.child</a:t>
            </a:r>
            <a:r>
              <a:rPr kumimoji="1" lang="en-US" altLang="zh-TW" dirty="0" smtClean="0"/>
              <a:t>()</a:t>
            </a:r>
          </a:p>
          <a:p>
            <a:pPr lvl="1"/>
            <a:r>
              <a:rPr kumimoji="1" lang="en-US" altLang="zh-TW" dirty="0" err="1" smtClean="0"/>
              <a:t>FIRStorageMetaData</a:t>
            </a:r>
            <a:endParaRPr kumimoji="1" lang="en-US" altLang="zh-TW" dirty="0"/>
          </a:p>
          <a:p>
            <a:pPr lvl="1"/>
            <a:r>
              <a:rPr kumimoji="1" lang="en-US" altLang="zh-TW" dirty="0" err="1" smtClean="0"/>
              <a:t>putData:metadata:completion</a:t>
            </a:r>
            <a:endParaRPr kumimoji="1" lang="en-US" altLang="zh-TW" dirty="0" smtClean="0"/>
          </a:p>
          <a:p>
            <a:pPr lvl="1"/>
            <a:r>
              <a:rPr kumimoji="1" lang="en-US" altLang="zh-TW" dirty="0" err="1" smtClean="0"/>
              <a:t>metaDatadownloadURL</a:t>
            </a:r>
            <a:endParaRPr kumimoji="1" lang="en-US" altLang="zh-TW" dirty="0" smtClean="0"/>
          </a:p>
        </p:txBody>
      </p:sp>
    </p:spTree>
    <p:extLst>
      <p:ext uri="{BB962C8B-B14F-4D97-AF65-F5344CB8AC3E}">
        <p14:creationId xmlns:p14="http://schemas.microsoft.com/office/powerpoint/2010/main" val="32091733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descr="螢幕快照 2017-04-06 上午10.30.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822" y="1479663"/>
            <a:ext cx="8423742" cy="4925427"/>
          </a:xfrm>
          <a:prstGeom prst="rect">
            <a:avLst/>
          </a:prstGeom>
        </p:spPr>
      </p:pic>
      <p:sp>
        <p:nvSpPr>
          <p:cNvPr id="2" name="標題 1"/>
          <p:cNvSpPr>
            <a:spLocks noGrp="1"/>
          </p:cNvSpPr>
          <p:nvPr>
            <p:ph type="title"/>
          </p:nvPr>
        </p:nvSpPr>
        <p:spPr/>
        <p:txBody>
          <a:bodyPr/>
          <a:lstStyle/>
          <a:p>
            <a:r>
              <a:rPr kumimoji="1" lang="zh-TW" altLang="en-US" dirty="0"/>
              <a:t>上傳照片到</a:t>
            </a:r>
            <a:r>
              <a:rPr kumimoji="1" lang="en-US" altLang="zh-TW" dirty="0"/>
              <a:t> Firebase</a:t>
            </a:r>
            <a:endParaRPr kumimoji="1" lang="zh-TW" altLang="en-US" dirty="0"/>
          </a:p>
        </p:txBody>
      </p:sp>
      <p:sp>
        <p:nvSpPr>
          <p:cNvPr id="3" name="內容版面配置區 2"/>
          <p:cNvSpPr>
            <a:spLocks noGrp="1"/>
          </p:cNvSpPr>
          <p:nvPr>
            <p:ph idx="1"/>
          </p:nvPr>
        </p:nvSpPr>
        <p:spPr>
          <a:xfrm>
            <a:off x="229251" y="749009"/>
            <a:ext cx="8693313" cy="561631"/>
          </a:xfrm>
        </p:spPr>
        <p:txBody>
          <a:bodyPr>
            <a:normAutofit/>
          </a:bodyPr>
          <a:lstStyle/>
          <a:p>
            <a:r>
              <a:rPr kumimoji="1" lang="zh-TW" altLang="en-US" dirty="0" smtClean="0"/>
              <a:t>上傳</a:t>
            </a:r>
            <a:r>
              <a:rPr kumimoji="1" lang="zh-TW" altLang="en-US" dirty="0" smtClean="0"/>
              <a:t>完成</a:t>
            </a:r>
            <a:endParaRPr kumimoji="1" lang="en-US" altLang="zh-TW" dirty="0" smtClean="0"/>
          </a:p>
        </p:txBody>
      </p:sp>
      <p:sp>
        <p:nvSpPr>
          <p:cNvPr id="14" name="矩形圖說文字 13"/>
          <p:cNvSpPr/>
          <p:nvPr/>
        </p:nvSpPr>
        <p:spPr>
          <a:xfrm>
            <a:off x="7266192" y="2110125"/>
            <a:ext cx="1499498" cy="598001"/>
          </a:xfrm>
          <a:prstGeom prst="wedgeRectCallout">
            <a:avLst>
              <a:gd name="adj1" fmla="val -43851"/>
              <a:gd name="adj2" fmla="val 68619"/>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取得照片</a:t>
            </a:r>
            <a:r>
              <a:rPr kumimoji="1" lang="en-US" altLang="zh-TW" dirty="0" smtClean="0">
                <a:solidFill>
                  <a:srgbClr val="FF0000"/>
                </a:solidFill>
              </a:rPr>
              <a:t> </a:t>
            </a:r>
            <a:r>
              <a:rPr kumimoji="1" lang="en-US" altLang="zh-TW" dirty="0" err="1" smtClean="0">
                <a:solidFill>
                  <a:srgbClr val="FF0000"/>
                </a:solidFill>
              </a:rPr>
              <a:t>UIImage</a:t>
            </a:r>
            <a:r>
              <a:rPr kumimoji="1" lang="en-US" altLang="zh-TW" dirty="0" smtClean="0">
                <a:solidFill>
                  <a:srgbClr val="FF0000"/>
                </a:solidFill>
              </a:rPr>
              <a:t> </a:t>
            </a:r>
            <a:r>
              <a:rPr kumimoji="1" lang="zh-TW" altLang="en-US" dirty="0" smtClean="0">
                <a:solidFill>
                  <a:srgbClr val="FF0000"/>
                </a:solidFill>
              </a:rPr>
              <a:t>格式</a:t>
            </a:r>
            <a:endParaRPr kumimoji="1" lang="zh-TW" altLang="en-US" dirty="0">
              <a:solidFill>
                <a:srgbClr val="FF0000"/>
              </a:solidFill>
            </a:endParaRPr>
          </a:p>
        </p:txBody>
      </p:sp>
      <p:sp>
        <p:nvSpPr>
          <p:cNvPr id="15" name="矩形 14"/>
          <p:cNvSpPr/>
          <p:nvPr/>
        </p:nvSpPr>
        <p:spPr>
          <a:xfrm>
            <a:off x="723428" y="2244322"/>
            <a:ext cx="6175212" cy="468397"/>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3" name="矩形 12"/>
          <p:cNvSpPr/>
          <p:nvPr/>
        </p:nvSpPr>
        <p:spPr>
          <a:xfrm>
            <a:off x="1155976" y="3220719"/>
            <a:ext cx="5610583" cy="602361"/>
          </a:xfrm>
          <a:prstGeom prst="rect">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6" name="矩形圖說文字 15"/>
          <p:cNvSpPr/>
          <p:nvPr/>
        </p:nvSpPr>
        <p:spPr>
          <a:xfrm>
            <a:off x="6289040" y="1310640"/>
            <a:ext cx="1219200" cy="705464"/>
          </a:xfrm>
          <a:prstGeom prst="wedgeRectCallout">
            <a:avLst>
              <a:gd name="adj1" fmla="val -53276"/>
              <a:gd name="adj2" fmla="val 71418"/>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按下選照片按鈕</a:t>
            </a:r>
            <a:endParaRPr kumimoji="1" lang="zh-TW" altLang="en-US" dirty="0">
              <a:solidFill>
                <a:srgbClr val="FF0000"/>
              </a:solidFill>
            </a:endParaRPr>
          </a:p>
        </p:txBody>
      </p:sp>
      <p:sp>
        <p:nvSpPr>
          <p:cNvPr id="10" name="矩形 9"/>
          <p:cNvSpPr/>
          <p:nvPr/>
        </p:nvSpPr>
        <p:spPr>
          <a:xfrm>
            <a:off x="1155977" y="2816788"/>
            <a:ext cx="6700748" cy="302331"/>
          </a:xfrm>
          <a:prstGeom prst="rect">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9" name="矩形圖說文字 18"/>
          <p:cNvSpPr/>
          <p:nvPr/>
        </p:nvSpPr>
        <p:spPr>
          <a:xfrm>
            <a:off x="7147253" y="3377333"/>
            <a:ext cx="1775311" cy="578322"/>
          </a:xfrm>
          <a:prstGeom prst="wedgeRectCallout">
            <a:avLst>
              <a:gd name="adj1" fmla="val -70375"/>
              <a:gd name="adj2" fmla="val -23504"/>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設定</a:t>
            </a:r>
            <a:r>
              <a:rPr kumimoji="1" lang="zh-TW" altLang="en-US" dirty="0" smtClean="0">
                <a:solidFill>
                  <a:srgbClr val="FF0000"/>
                </a:solidFill>
              </a:rPr>
              <a:t>照片格式</a:t>
            </a:r>
            <a:r>
              <a:rPr kumimoji="1" lang="en-US" altLang="zh-TW" dirty="0" smtClean="0">
                <a:solidFill>
                  <a:srgbClr val="FF0000"/>
                </a:solidFill>
              </a:rPr>
              <a:t> content Type</a:t>
            </a:r>
            <a:endParaRPr kumimoji="1" lang="en-US" altLang="zh-TW" dirty="0" smtClean="0">
              <a:solidFill>
                <a:srgbClr val="FF0000"/>
              </a:solidFill>
            </a:endParaRPr>
          </a:p>
        </p:txBody>
      </p:sp>
      <p:sp>
        <p:nvSpPr>
          <p:cNvPr id="12" name="矩形圖說文字 11"/>
          <p:cNvSpPr/>
          <p:nvPr/>
        </p:nvSpPr>
        <p:spPr>
          <a:xfrm>
            <a:off x="1" y="3804832"/>
            <a:ext cx="1351280" cy="719281"/>
          </a:xfrm>
          <a:prstGeom prst="wedgeRectCallout">
            <a:avLst>
              <a:gd name="adj1" fmla="val 68419"/>
              <a:gd name="adj2" fmla="val 33453"/>
            </a:avLst>
          </a:prstGeom>
          <a:solidFill>
            <a:srgbClr val="CCFFCC"/>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設定照片</a:t>
            </a:r>
            <a:r>
              <a:rPr kumimoji="1" lang="zh-TW" altLang="en-US" dirty="0" smtClean="0">
                <a:solidFill>
                  <a:srgbClr val="FF0000"/>
                </a:solidFill>
              </a:rPr>
              <a:t>儲存參考路徑</a:t>
            </a:r>
            <a:endParaRPr kumimoji="1" lang="en-US" altLang="zh-TW" dirty="0">
              <a:solidFill>
                <a:srgbClr val="FF0000"/>
              </a:solidFill>
            </a:endParaRPr>
          </a:p>
        </p:txBody>
      </p:sp>
      <p:sp>
        <p:nvSpPr>
          <p:cNvPr id="18" name="矩形圖說文字 17"/>
          <p:cNvSpPr/>
          <p:nvPr/>
        </p:nvSpPr>
        <p:spPr>
          <a:xfrm>
            <a:off x="5732929" y="4781575"/>
            <a:ext cx="1998831" cy="887704"/>
          </a:xfrm>
          <a:prstGeom prst="wedgeRectCallout">
            <a:avLst>
              <a:gd name="adj1" fmla="val -45130"/>
              <a:gd name="adj2" fmla="val -75384"/>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上傳照片若成功取回存檔資訊</a:t>
            </a:r>
            <a:r>
              <a:rPr kumimoji="1" lang="en-US" altLang="zh-TW" dirty="0" smtClean="0">
                <a:solidFill>
                  <a:srgbClr val="FF0000"/>
                </a:solidFill>
              </a:rPr>
              <a:t> metadata</a:t>
            </a:r>
            <a:endParaRPr kumimoji="1" lang="en-US" altLang="zh-TW" dirty="0" smtClean="0">
              <a:solidFill>
                <a:srgbClr val="FF0000"/>
              </a:solidFill>
            </a:endParaRPr>
          </a:p>
        </p:txBody>
      </p:sp>
      <p:sp>
        <p:nvSpPr>
          <p:cNvPr id="20" name="矩形圖說文字 19"/>
          <p:cNvSpPr/>
          <p:nvPr/>
        </p:nvSpPr>
        <p:spPr>
          <a:xfrm>
            <a:off x="5885329" y="5953759"/>
            <a:ext cx="1511151" cy="603224"/>
          </a:xfrm>
          <a:prstGeom prst="wedgeRectCallout">
            <a:avLst>
              <a:gd name="adj1" fmla="val -74038"/>
              <a:gd name="adj2" fmla="val -40873"/>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en-US" altLang="zh-TW" dirty="0">
                <a:solidFill>
                  <a:srgbClr val="FF0000"/>
                </a:solidFill>
              </a:rPr>
              <a:t> </a:t>
            </a:r>
            <a:r>
              <a:rPr kumimoji="1" lang="zh-TW" altLang="en-US" dirty="0" smtClean="0">
                <a:solidFill>
                  <a:srgbClr val="FF0000"/>
                </a:solidFill>
              </a:rPr>
              <a:t>取得</a:t>
            </a:r>
            <a:r>
              <a:rPr kumimoji="1" lang="zh-TW" altLang="en-US" dirty="0" smtClean="0">
                <a:solidFill>
                  <a:srgbClr val="FF0000"/>
                </a:solidFill>
              </a:rPr>
              <a:t>照片存檔路徑</a:t>
            </a:r>
            <a:endParaRPr kumimoji="1" lang="en-US" altLang="zh-TW" dirty="0" smtClean="0">
              <a:solidFill>
                <a:srgbClr val="FF0000"/>
              </a:solidFill>
            </a:endParaRPr>
          </a:p>
        </p:txBody>
      </p:sp>
    </p:spTree>
    <p:extLst>
      <p:ext uri="{BB962C8B-B14F-4D97-AF65-F5344CB8AC3E}">
        <p14:creationId xmlns:p14="http://schemas.microsoft.com/office/powerpoint/2010/main" val="109929896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功能需求</a:t>
            </a:r>
            <a:endParaRPr kumimoji="1" lang="zh-TW" altLang="en-US" dirty="0"/>
          </a:p>
        </p:txBody>
      </p:sp>
      <p:sp>
        <p:nvSpPr>
          <p:cNvPr id="3" name="內容版面配置區 2"/>
          <p:cNvSpPr>
            <a:spLocks noGrp="1"/>
          </p:cNvSpPr>
          <p:nvPr>
            <p:ph idx="1"/>
          </p:nvPr>
        </p:nvSpPr>
        <p:spPr>
          <a:xfrm>
            <a:off x="229251" y="749009"/>
            <a:ext cx="8693313" cy="5842115"/>
          </a:xfrm>
        </p:spPr>
        <p:txBody>
          <a:bodyPr>
            <a:normAutofit fontScale="92500"/>
          </a:bodyPr>
          <a:lstStyle/>
          <a:p>
            <a:r>
              <a:rPr kumimoji="1" lang="zh-TW" altLang="en-US" dirty="0" smtClean="0"/>
              <a:t>使用</a:t>
            </a:r>
            <a:r>
              <a:rPr kumimoji="1" lang="en-US" altLang="zh-TW" dirty="0" smtClean="0"/>
              <a:t> Firebase </a:t>
            </a:r>
            <a:r>
              <a:rPr kumimoji="1" lang="zh-TW" altLang="en-US" dirty="0" smtClean="0"/>
              <a:t>後台</a:t>
            </a:r>
            <a:r>
              <a:rPr kumimoji="1" lang="en-US" altLang="zh-TW" dirty="0" smtClean="0"/>
              <a:t>(Google </a:t>
            </a:r>
            <a:r>
              <a:rPr kumimoji="1" lang="zh-TW" altLang="en-US" dirty="0" smtClean="0"/>
              <a:t>產品</a:t>
            </a:r>
            <a:r>
              <a:rPr kumimoji="1" lang="en-US" altLang="zh-TW" dirty="0" smtClean="0"/>
              <a:t>), </a:t>
            </a:r>
            <a:r>
              <a:rPr kumimoji="1" lang="zh-TW" altLang="en-US" dirty="0" smtClean="0"/>
              <a:t>連接</a:t>
            </a:r>
            <a:r>
              <a:rPr kumimoji="1" lang="en-US" altLang="zh-TW" dirty="0" smtClean="0"/>
              <a:t> Swift, </a:t>
            </a:r>
            <a:r>
              <a:rPr kumimoji="1" lang="zh-TW" altLang="en-US" dirty="0" smtClean="0"/>
              <a:t>管理帳號系統</a:t>
            </a:r>
            <a:r>
              <a:rPr kumimoji="1" lang="en-US" altLang="zh-TW" dirty="0" smtClean="0"/>
              <a:t>.</a:t>
            </a:r>
          </a:p>
          <a:p>
            <a:r>
              <a:rPr kumimoji="1" lang="en-US" altLang="zh-TW" dirty="0" smtClean="0"/>
              <a:t>Keyword</a:t>
            </a:r>
          </a:p>
          <a:p>
            <a:pPr lvl="1"/>
            <a:r>
              <a:rPr kumimoji="1" lang="en-US" altLang="zh-TW" b="1" dirty="0" err="1" smtClean="0">
                <a:solidFill>
                  <a:srgbClr val="3366FF"/>
                </a:solidFill>
              </a:rPr>
              <a:t>FIRApp.configure</a:t>
            </a:r>
            <a:r>
              <a:rPr kumimoji="1" lang="en-US" altLang="zh-TW" b="1" dirty="0" smtClean="0">
                <a:solidFill>
                  <a:srgbClr val="3366FF"/>
                </a:solidFill>
              </a:rPr>
              <a:t>()</a:t>
            </a:r>
          </a:p>
          <a:p>
            <a:pPr lvl="1"/>
            <a:r>
              <a:rPr kumimoji="1" lang="en-US" altLang="zh-TW" b="1" dirty="0" err="1" smtClean="0">
                <a:solidFill>
                  <a:srgbClr val="3366FF"/>
                </a:solidFill>
              </a:rPr>
              <a:t>FIRAuth.auth</a:t>
            </a:r>
            <a:r>
              <a:rPr kumimoji="1" lang="en-US" altLang="zh-TW" b="1" dirty="0" smtClean="0">
                <a:solidFill>
                  <a:srgbClr val="3366FF"/>
                </a:solidFill>
              </a:rPr>
              <a:t>()?.</a:t>
            </a:r>
            <a:r>
              <a:rPr kumimoji="1" lang="en-US" altLang="zh-TW" b="1" dirty="0" err="1" smtClean="0">
                <a:solidFill>
                  <a:srgbClr val="3366FF"/>
                </a:solidFill>
              </a:rPr>
              <a:t>signIn</a:t>
            </a:r>
            <a:r>
              <a:rPr kumimoji="1" lang="en-US" altLang="zh-TW" b="1" dirty="0" smtClean="0">
                <a:solidFill>
                  <a:srgbClr val="3366FF"/>
                </a:solidFill>
              </a:rPr>
              <a:t>(</a:t>
            </a:r>
            <a:r>
              <a:rPr kumimoji="1" lang="en-US" altLang="zh-TW" b="1" dirty="0" err="1" smtClean="0">
                <a:solidFill>
                  <a:srgbClr val="3366FF"/>
                </a:solidFill>
              </a:rPr>
              <a:t>WithEmail</a:t>
            </a:r>
            <a:r>
              <a:rPr kumimoji="1" lang="en-US" altLang="zh-TW" b="1" dirty="0" smtClean="0">
                <a:solidFill>
                  <a:srgbClr val="3366FF"/>
                </a:solidFill>
              </a:rPr>
              <a:t>, password, completion:)</a:t>
            </a:r>
          </a:p>
          <a:p>
            <a:pPr lvl="1"/>
            <a:r>
              <a:rPr kumimoji="1" lang="en-US" altLang="zh-TW" b="1" dirty="0" err="1">
                <a:solidFill>
                  <a:srgbClr val="3366FF"/>
                </a:solidFill>
              </a:rPr>
              <a:t>FIRAuth.auth</a:t>
            </a:r>
            <a:r>
              <a:rPr kumimoji="1" lang="en-US" altLang="zh-TW" b="1" dirty="0">
                <a:solidFill>
                  <a:srgbClr val="3366FF"/>
                </a:solidFill>
              </a:rPr>
              <a:t>()?</a:t>
            </a:r>
            <a:r>
              <a:rPr kumimoji="1" lang="en-US" altLang="zh-TW" b="1" dirty="0" smtClean="0">
                <a:solidFill>
                  <a:srgbClr val="3366FF"/>
                </a:solidFill>
              </a:rPr>
              <a:t>.</a:t>
            </a:r>
            <a:r>
              <a:rPr kumimoji="1" lang="en-US" altLang="zh-TW" b="1" dirty="0" err="1" smtClean="0">
                <a:solidFill>
                  <a:srgbClr val="3366FF"/>
                </a:solidFill>
              </a:rPr>
              <a:t>createUser</a:t>
            </a:r>
            <a:r>
              <a:rPr kumimoji="1" lang="en-US" altLang="zh-TW" b="1" dirty="0" smtClean="0">
                <a:solidFill>
                  <a:srgbClr val="3366FF"/>
                </a:solidFill>
              </a:rPr>
              <a:t>(</a:t>
            </a:r>
            <a:r>
              <a:rPr kumimoji="1" lang="en-US" altLang="zh-TW" b="1" dirty="0" err="1">
                <a:solidFill>
                  <a:srgbClr val="3366FF"/>
                </a:solidFill>
              </a:rPr>
              <a:t>WithEmail</a:t>
            </a:r>
            <a:r>
              <a:rPr kumimoji="1" lang="en-US" altLang="zh-TW" b="1" dirty="0">
                <a:solidFill>
                  <a:srgbClr val="3366FF"/>
                </a:solidFill>
              </a:rPr>
              <a:t>, password, completion:)</a:t>
            </a:r>
          </a:p>
          <a:p>
            <a:pPr lvl="1"/>
            <a:r>
              <a:rPr kumimoji="1" lang="en-US" altLang="zh-TW" b="1" dirty="0" err="1" smtClean="0">
                <a:solidFill>
                  <a:srgbClr val="3366FF"/>
                </a:solidFill>
              </a:rPr>
              <a:t>navigationController</a:t>
            </a:r>
            <a:r>
              <a:rPr kumimoji="1" lang="en-US" altLang="zh-TW" b="1" dirty="0" smtClean="0">
                <a:solidFill>
                  <a:srgbClr val="3366FF"/>
                </a:solidFill>
              </a:rPr>
              <a:t>?.</a:t>
            </a:r>
            <a:r>
              <a:rPr kumimoji="1" lang="en-US" altLang="zh-TW" b="1" dirty="0" err="1" smtClean="0">
                <a:solidFill>
                  <a:srgbClr val="3366FF"/>
                </a:solidFill>
              </a:rPr>
              <a:t>popViewController</a:t>
            </a:r>
            <a:r>
              <a:rPr kumimoji="1" lang="en-US" altLang="zh-TW" b="1" dirty="0" smtClean="0">
                <a:solidFill>
                  <a:srgbClr val="3366FF"/>
                </a:solidFill>
              </a:rPr>
              <a:t>(true) </a:t>
            </a:r>
            <a:r>
              <a:rPr kumimoji="1" lang="mr-IN" altLang="zh-TW" b="1" dirty="0" smtClean="0">
                <a:solidFill>
                  <a:srgbClr val="3366FF"/>
                </a:solidFill>
              </a:rPr>
              <a:t>–</a:t>
            </a:r>
            <a:r>
              <a:rPr kumimoji="1" lang="en-US" altLang="zh-TW" b="1" dirty="0" smtClean="0">
                <a:solidFill>
                  <a:srgbClr val="3366FF"/>
                </a:solidFill>
              </a:rPr>
              <a:t> </a:t>
            </a:r>
            <a:r>
              <a:rPr kumimoji="1" lang="zh-TW" altLang="en-US" b="1" dirty="0" smtClean="0">
                <a:solidFill>
                  <a:srgbClr val="3366FF"/>
                </a:solidFill>
              </a:rPr>
              <a:t>回翻一頁</a:t>
            </a:r>
            <a:endParaRPr kumimoji="1" lang="en-US" altLang="zh-TW" b="1" dirty="0" smtClean="0">
              <a:solidFill>
                <a:srgbClr val="3366FF"/>
              </a:solidFill>
            </a:endParaRPr>
          </a:p>
          <a:p>
            <a:pPr lvl="1"/>
            <a:r>
              <a:rPr kumimoji="1" lang="en-US" altLang="zh-TW" b="1" dirty="0" err="1">
                <a:solidFill>
                  <a:srgbClr val="3366FF"/>
                </a:solidFill>
              </a:rPr>
              <a:t>FIRAuth.auth</a:t>
            </a:r>
            <a:r>
              <a:rPr kumimoji="1" lang="en-US" altLang="zh-TW" b="1" dirty="0">
                <a:solidFill>
                  <a:srgbClr val="3366FF"/>
                </a:solidFill>
              </a:rPr>
              <a:t>()?</a:t>
            </a:r>
            <a:r>
              <a:rPr kumimoji="1" lang="en-US" altLang="zh-TW" b="1" dirty="0" smtClean="0">
                <a:solidFill>
                  <a:srgbClr val="3366FF"/>
                </a:solidFill>
              </a:rPr>
              <a:t>.</a:t>
            </a:r>
            <a:r>
              <a:rPr kumimoji="1" lang="en-US" altLang="zh-TW" b="1" dirty="0" err="1" smtClean="0">
                <a:solidFill>
                  <a:srgbClr val="3366FF"/>
                </a:solidFill>
              </a:rPr>
              <a:t>currentUser</a:t>
            </a:r>
            <a:r>
              <a:rPr kumimoji="1" lang="en-US" altLang="zh-TW" b="1" dirty="0" smtClean="0">
                <a:solidFill>
                  <a:srgbClr val="3366FF"/>
                </a:solidFill>
              </a:rPr>
              <a:t> </a:t>
            </a:r>
            <a:r>
              <a:rPr kumimoji="1" lang="mr-IN" altLang="zh-TW" b="1" dirty="0" smtClean="0">
                <a:solidFill>
                  <a:srgbClr val="3366FF"/>
                </a:solidFill>
              </a:rPr>
              <a:t>–</a:t>
            </a:r>
            <a:r>
              <a:rPr kumimoji="1" lang="en-US" altLang="zh-TW" b="1" dirty="0" smtClean="0">
                <a:solidFill>
                  <a:srgbClr val="3366FF"/>
                </a:solidFill>
              </a:rPr>
              <a:t> </a:t>
            </a:r>
            <a:r>
              <a:rPr kumimoji="1" lang="zh-TW" altLang="en-US" b="1" dirty="0" smtClean="0">
                <a:solidFill>
                  <a:srgbClr val="3366FF"/>
                </a:solidFill>
              </a:rPr>
              <a:t>列出當前</a:t>
            </a:r>
            <a:r>
              <a:rPr kumimoji="1" lang="en-US" altLang="zh-TW" b="1" dirty="0" smtClean="0">
                <a:solidFill>
                  <a:srgbClr val="3366FF"/>
                </a:solidFill>
              </a:rPr>
              <a:t> user</a:t>
            </a:r>
          </a:p>
          <a:p>
            <a:pPr lvl="1"/>
            <a:r>
              <a:rPr kumimoji="1" lang="en-US" altLang="zh-TW" b="1" dirty="0" err="1">
                <a:solidFill>
                  <a:srgbClr val="3366FF"/>
                </a:solidFill>
              </a:rPr>
              <a:t>FIRAuth.auth</a:t>
            </a:r>
            <a:r>
              <a:rPr kumimoji="1" lang="en-US" altLang="zh-TW" b="1" dirty="0">
                <a:solidFill>
                  <a:srgbClr val="3366FF"/>
                </a:solidFill>
              </a:rPr>
              <a:t>()?</a:t>
            </a:r>
            <a:r>
              <a:rPr kumimoji="1" lang="en-US" altLang="zh-TW" b="1" dirty="0" smtClean="0">
                <a:solidFill>
                  <a:srgbClr val="3366FF"/>
                </a:solidFill>
              </a:rPr>
              <a:t>.</a:t>
            </a:r>
            <a:r>
              <a:rPr kumimoji="1" lang="en-US" altLang="zh-TW" b="1" dirty="0" err="1" smtClean="0">
                <a:solidFill>
                  <a:srgbClr val="3366FF"/>
                </a:solidFill>
              </a:rPr>
              <a:t>signOut</a:t>
            </a:r>
            <a:r>
              <a:rPr kumimoji="1" lang="en-US" altLang="zh-TW" b="1" dirty="0" smtClean="0">
                <a:solidFill>
                  <a:srgbClr val="3366FF"/>
                </a:solidFill>
              </a:rPr>
              <a:t>() </a:t>
            </a:r>
            <a:r>
              <a:rPr kumimoji="1" lang="zh-TW" altLang="en-US" b="1" dirty="0" smtClean="0">
                <a:solidFill>
                  <a:srgbClr val="3366FF"/>
                </a:solidFill>
              </a:rPr>
              <a:t>登出</a:t>
            </a:r>
            <a:endParaRPr kumimoji="1" lang="en-US" altLang="zh-TW" b="1" dirty="0" smtClean="0">
              <a:solidFill>
                <a:srgbClr val="3366FF"/>
              </a:solidFill>
            </a:endParaRPr>
          </a:p>
          <a:p>
            <a:pPr lvl="1"/>
            <a:r>
              <a:rPr kumimoji="1" lang="en-US" altLang="zh-TW" b="1" dirty="0" err="1" smtClean="0">
                <a:solidFill>
                  <a:srgbClr val="3366FF"/>
                </a:solidFill>
              </a:rPr>
              <a:t>FIRAuth.auth</a:t>
            </a:r>
            <a:r>
              <a:rPr kumimoji="1" lang="en-US" altLang="zh-TW" b="1" dirty="0" smtClean="0">
                <a:solidFill>
                  <a:srgbClr val="3366FF"/>
                </a:solidFill>
              </a:rPr>
              <a:t>()?.</a:t>
            </a:r>
            <a:r>
              <a:rPr kumimoji="1" lang="en-US" altLang="zh-TW" b="1" dirty="0" err="1" smtClean="0">
                <a:solidFill>
                  <a:srgbClr val="3366FF"/>
                </a:solidFill>
              </a:rPr>
              <a:t>addStateDidChangeListener</a:t>
            </a:r>
            <a:r>
              <a:rPr kumimoji="1" lang="en-US" altLang="zh-TW" b="1" dirty="0" smtClean="0">
                <a:solidFill>
                  <a:srgbClr val="3366FF"/>
                </a:solidFill>
              </a:rPr>
              <a:t>(){ </a:t>
            </a:r>
            <a:r>
              <a:rPr kumimoji="1" lang="en-US" altLang="zh-TW" b="1" dirty="0" err="1" smtClean="0">
                <a:solidFill>
                  <a:srgbClr val="3366FF"/>
                </a:solidFill>
              </a:rPr>
              <a:t>user,auth</a:t>
            </a:r>
            <a:r>
              <a:rPr kumimoji="1" lang="en-US" altLang="zh-TW" b="1" dirty="0">
                <a:solidFill>
                  <a:srgbClr val="3366FF"/>
                </a:solidFill>
              </a:rPr>
              <a:t> </a:t>
            </a:r>
            <a:r>
              <a:rPr kumimoji="1" lang="en-US" altLang="zh-TW" b="1" dirty="0" smtClean="0">
                <a:solidFill>
                  <a:srgbClr val="3366FF"/>
                </a:solidFill>
              </a:rPr>
              <a:t>in</a:t>
            </a:r>
          </a:p>
          <a:p>
            <a:pPr marL="457200" lvl="1" indent="0">
              <a:buNone/>
            </a:pPr>
            <a:r>
              <a:rPr kumimoji="1" lang="en-US" altLang="zh-TW" b="1" dirty="0" smtClean="0">
                <a:solidFill>
                  <a:srgbClr val="3366FF"/>
                </a:solidFill>
              </a:rPr>
              <a:t>}</a:t>
            </a:r>
          </a:p>
          <a:p>
            <a:pPr lvl="1"/>
            <a:r>
              <a:rPr kumimoji="1" lang="en-US" altLang="zh-TW" dirty="0" err="1" smtClean="0"/>
              <a:t>signOut</a:t>
            </a:r>
            <a:endParaRPr kumimoji="1" lang="en-US" altLang="zh-TW" dirty="0" smtClean="0"/>
          </a:p>
          <a:p>
            <a:r>
              <a:rPr kumimoji="1" lang="zh-TW" altLang="en-US" dirty="0" smtClean="0"/>
              <a:t>連接</a:t>
            </a:r>
            <a:r>
              <a:rPr kumimoji="1" lang="en-US" altLang="zh-TW" dirty="0" smtClean="0"/>
              <a:t> Firebase(</a:t>
            </a:r>
            <a:r>
              <a:rPr kumimoji="1" lang="zh-TW" altLang="en-US" dirty="0" smtClean="0"/>
              <a:t>見錄像</a:t>
            </a:r>
            <a:r>
              <a:rPr kumimoji="1" lang="en-US" altLang="zh-TW" dirty="0" smtClean="0"/>
              <a:t>)</a:t>
            </a:r>
          </a:p>
          <a:p>
            <a:pPr lvl="1"/>
            <a:r>
              <a:rPr kumimoji="1" lang="zh-TW" altLang="en-US" dirty="0" smtClean="0"/>
              <a:t>在</a:t>
            </a:r>
            <a:r>
              <a:rPr kumimoji="1" lang="en-US" altLang="zh-TW" dirty="0" smtClean="0"/>
              <a:t> Mac </a:t>
            </a:r>
            <a:r>
              <a:rPr kumimoji="1" lang="zh-TW" altLang="en-US" dirty="0" smtClean="0"/>
              <a:t>終端機</a:t>
            </a:r>
            <a:r>
              <a:rPr kumimoji="1" lang="en-US" altLang="zh-TW" dirty="0" smtClean="0"/>
              <a:t> install</a:t>
            </a:r>
          </a:p>
          <a:p>
            <a:pPr lvl="1"/>
            <a:r>
              <a:rPr kumimoji="1" lang="zh-TW" altLang="en-US" dirty="0" smtClean="0"/>
              <a:t>經由</a:t>
            </a:r>
            <a:r>
              <a:rPr kumimoji="1" lang="en-US" altLang="zh-TW" dirty="0" smtClean="0"/>
              <a:t> Google </a:t>
            </a:r>
            <a:r>
              <a:rPr kumimoji="1" lang="zh-TW" altLang="en-US" dirty="0" smtClean="0"/>
              <a:t>帳號登入</a:t>
            </a:r>
            <a:endParaRPr kumimoji="1" lang="en-US" altLang="zh-TW" dirty="0" smtClean="0"/>
          </a:p>
        </p:txBody>
      </p:sp>
    </p:spTree>
    <p:extLst>
      <p:ext uri="{BB962C8B-B14F-4D97-AF65-F5344CB8AC3E}">
        <p14:creationId xmlns:p14="http://schemas.microsoft.com/office/powerpoint/2010/main" val="249272028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螢幕快照 2017-04-06 上午10.40.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353" y="1406428"/>
            <a:ext cx="7529416" cy="5115275"/>
          </a:xfrm>
          <a:prstGeom prst="rect">
            <a:avLst/>
          </a:prstGeom>
        </p:spPr>
      </p:pic>
      <p:sp>
        <p:nvSpPr>
          <p:cNvPr id="2" name="標題 1"/>
          <p:cNvSpPr>
            <a:spLocks noGrp="1"/>
          </p:cNvSpPr>
          <p:nvPr>
            <p:ph type="title"/>
          </p:nvPr>
        </p:nvSpPr>
        <p:spPr/>
        <p:txBody>
          <a:bodyPr/>
          <a:lstStyle/>
          <a:p>
            <a:r>
              <a:rPr kumimoji="1" lang="zh-TW" altLang="en-US" dirty="0"/>
              <a:t>上傳照片到</a:t>
            </a:r>
            <a:r>
              <a:rPr kumimoji="1" lang="en-US" altLang="zh-TW" dirty="0"/>
              <a:t> Firebase</a:t>
            </a:r>
            <a:endParaRPr kumimoji="1" lang="zh-TW" altLang="en-US" dirty="0"/>
          </a:p>
        </p:txBody>
      </p:sp>
      <p:sp>
        <p:nvSpPr>
          <p:cNvPr id="3" name="內容版面配置區 2"/>
          <p:cNvSpPr>
            <a:spLocks noGrp="1"/>
          </p:cNvSpPr>
          <p:nvPr>
            <p:ph idx="1"/>
          </p:nvPr>
        </p:nvSpPr>
        <p:spPr>
          <a:xfrm>
            <a:off x="229251" y="749009"/>
            <a:ext cx="8693313" cy="1492167"/>
          </a:xfrm>
        </p:spPr>
        <p:txBody>
          <a:bodyPr>
            <a:normAutofit/>
          </a:bodyPr>
          <a:lstStyle/>
          <a:p>
            <a:r>
              <a:rPr kumimoji="1" lang="en-US" altLang="zh-TW" dirty="0" smtClean="0"/>
              <a:t>Property+ </a:t>
            </a:r>
            <a:r>
              <a:rPr kumimoji="1" lang="en-US" altLang="zh-TW" dirty="0" err="1" smtClean="0"/>
              <a:t>didSet</a:t>
            </a:r>
            <a:r>
              <a:rPr kumimoji="1" lang="en-US" altLang="zh-TW" dirty="0"/>
              <a:t>{</a:t>
            </a:r>
            <a:r>
              <a:rPr kumimoji="1" lang="en-US" altLang="zh-TW" dirty="0" smtClean="0"/>
              <a:t>Grand Central Dispatch</a:t>
            </a:r>
            <a:r>
              <a:rPr kumimoji="1" lang="en-US" altLang="zh-TW" dirty="0" smtClean="0"/>
              <a:t>}</a:t>
            </a:r>
            <a:endParaRPr kumimoji="1" lang="en-US" altLang="zh-TW" dirty="0" smtClean="0"/>
          </a:p>
        </p:txBody>
      </p:sp>
      <p:sp>
        <p:nvSpPr>
          <p:cNvPr id="13" name="矩形 12"/>
          <p:cNvSpPr/>
          <p:nvPr/>
        </p:nvSpPr>
        <p:spPr>
          <a:xfrm>
            <a:off x="2637227" y="3407838"/>
            <a:ext cx="3682293" cy="341201"/>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6" name="矩形圖說文字 15"/>
          <p:cNvSpPr/>
          <p:nvPr/>
        </p:nvSpPr>
        <p:spPr>
          <a:xfrm>
            <a:off x="2001287" y="2241176"/>
            <a:ext cx="1056874" cy="491720"/>
          </a:xfrm>
          <a:prstGeom prst="wedgeRectCallout">
            <a:avLst>
              <a:gd name="adj1" fmla="val -53815"/>
              <a:gd name="adj2" fmla="val 81603"/>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Storage</a:t>
            </a:r>
            <a:endParaRPr kumimoji="1" lang="zh-TW" altLang="en-US" dirty="0">
              <a:solidFill>
                <a:srgbClr val="FF0000"/>
              </a:solidFill>
            </a:endParaRPr>
          </a:p>
        </p:txBody>
      </p:sp>
      <p:sp>
        <p:nvSpPr>
          <p:cNvPr id="10" name="矩形 9"/>
          <p:cNvSpPr/>
          <p:nvPr/>
        </p:nvSpPr>
        <p:spPr>
          <a:xfrm>
            <a:off x="900193" y="2976660"/>
            <a:ext cx="1009887" cy="237645"/>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1" name="矩形圖說文字 10"/>
          <p:cNvSpPr/>
          <p:nvPr/>
        </p:nvSpPr>
        <p:spPr>
          <a:xfrm>
            <a:off x="4190821" y="4000382"/>
            <a:ext cx="1987177" cy="669942"/>
          </a:xfrm>
          <a:prstGeom prst="wedgeRectCallout">
            <a:avLst>
              <a:gd name="adj1" fmla="val -58164"/>
              <a:gd name="adj2" fmla="val -79143"/>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告訴</a:t>
            </a:r>
            <a:r>
              <a:rPr kumimoji="1" lang="en-US" altLang="zh-TW" dirty="0" smtClean="0">
                <a:solidFill>
                  <a:srgbClr val="FF0000"/>
                </a:solidFill>
              </a:rPr>
              <a:t> </a:t>
            </a:r>
            <a:r>
              <a:rPr kumimoji="1" lang="en-US" altLang="zh-TW" dirty="0" err="1" smtClean="0">
                <a:solidFill>
                  <a:srgbClr val="FF0000"/>
                </a:solidFill>
              </a:rPr>
              <a:t>tableview</a:t>
            </a:r>
            <a:r>
              <a:rPr kumimoji="1" lang="en-US" altLang="zh-TW" dirty="0">
                <a:solidFill>
                  <a:srgbClr val="FF0000"/>
                </a:solidFill>
              </a:rPr>
              <a:t> </a:t>
            </a:r>
            <a:r>
              <a:rPr kumimoji="1" lang="zh-TW" altLang="en-US" dirty="0" smtClean="0">
                <a:solidFill>
                  <a:srgbClr val="FF0000"/>
                </a:solidFill>
              </a:rPr>
              <a:t>需要</a:t>
            </a:r>
            <a:r>
              <a:rPr kumimoji="1" lang="en-US" altLang="zh-TW" dirty="0" smtClean="0">
                <a:solidFill>
                  <a:srgbClr val="FF0000"/>
                </a:solidFill>
              </a:rPr>
              <a:t>update </a:t>
            </a:r>
            <a:r>
              <a:rPr kumimoji="1" lang="zh-TW" altLang="en-US" dirty="0" smtClean="0">
                <a:solidFill>
                  <a:srgbClr val="FF0000"/>
                </a:solidFill>
              </a:rPr>
              <a:t>畫面</a:t>
            </a:r>
            <a:endParaRPr kumimoji="1" lang="en-US" altLang="zh-TW" dirty="0" smtClean="0">
              <a:solidFill>
                <a:srgbClr val="FF0000"/>
              </a:solidFill>
            </a:endParaRPr>
          </a:p>
        </p:txBody>
      </p:sp>
    </p:spTree>
    <p:extLst>
      <p:ext uri="{BB962C8B-B14F-4D97-AF65-F5344CB8AC3E}">
        <p14:creationId xmlns:p14="http://schemas.microsoft.com/office/powerpoint/2010/main" val="1050990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4-06 上午10.49.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236" y="1432689"/>
            <a:ext cx="7650480" cy="5179046"/>
          </a:xfrm>
          <a:prstGeom prst="rect">
            <a:avLst/>
          </a:prstGeom>
        </p:spPr>
      </p:pic>
      <p:sp>
        <p:nvSpPr>
          <p:cNvPr id="2" name="標題 1"/>
          <p:cNvSpPr>
            <a:spLocks noGrp="1"/>
          </p:cNvSpPr>
          <p:nvPr>
            <p:ph type="title"/>
          </p:nvPr>
        </p:nvSpPr>
        <p:spPr/>
        <p:txBody>
          <a:bodyPr/>
          <a:lstStyle/>
          <a:p>
            <a:r>
              <a:rPr kumimoji="1" lang="en-US" altLang="zh-TW" dirty="0" smtClean="0"/>
              <a:t>Firebase </a:t>
            </a:r>
            <a:r>
              <a:rPr kumimoji="1" lang="en-US" altLang="zh-TW" dirty="0" err="1" smtClean="0"/>
              <a:t>RealTime</a:t>
            </a:r>
            <a:r>
              <a:rPr kumimoji="1" lang="en-US" altLang="zh-TW" dirty="0" smtClean="0"/>
              <a:t> Database</a:t>
            </a:r>
            <a:endParaRPr kumimoji="1" lang="zh-TW" altLang="en-US" dirty="0"/>
          </a:p>
        </p:txBody>
      </p:sp>
      <p:sp>
        <p:nvSpPr>
          <p:cNvPr id="3" name="內容版面配置區 2"/>
          <p:cNvSpPr>
            <a:spLocks noGrp="1"/>
          </p:cNvSpPr>
          <p:nvPr>
            <p:ph idx="1"/>
          </p:nvPr>
        </p:nvSpPr>
        <p:spPr>
          <a:xfrm>
            <a:off x="229251" y="749009"/>
            <a:ext cx="8693313" cy="1492167"/>
          </a:xfrm>
        </p:spPr>
        <p:txBody>
          <a:bodyPr>
            <a:normAutofit/>
          </a:bodyPr>
          <a:lstStyle/>
          <a:p>
            <a:r>
              <a:rPr kumimoji="1" lang="en-US" altLang="zh-TW" dirty="0" smtClean="0"/>
              <a:t>Non-SQL </a:t>
            </a:r>
            <a:r>
              <a:rPr kumimoji="1" lang="zh-TW" altLang="en-US" dirty="0" smtClean="0"/>
              <a:t>資料結構</a:t>
            </a:r>
            <a:r>
              <a:rPr kumimoji="1" lang="en-US" altLang="zh-TW" dirty="0" smtClean="0"/>
              <a:t>: </a:t>
            </a:r>
            <a:r>
              <a:rPr kumimoji="1" lang="zh-TW" altLang="en-US" dirty="0" smtClean="0"/>
              <a:t>用網址</a:t>
            </a:r>
            <a:r>
              <a:rPr kumimoji="1" lang="en-US" altLang="zh-TW" dirty="0" smtClean="0"/>
              <a:t> </a:t>
            </a:r>
            <a:r>
              <a:rPr kumimoji="1" lang="en-US" altLang="zh-TW" dirty="0" smtClean="0"/>
              <a:t>JSON Tree </a:t>
            </a:r>
            <a:r>
              <a:rPr kumimoji="1" lang="zh-TW" altLang="en-US" dirty="0" smtClean="0"/>
              <a:t>模擬</a:t>
            </a:r>
            <a:r>
              <a:rPr kumimoji="1" lang="zh-TW" altLang="en-US" dirty="0" smtClean="0"/>
              <a:t>檔案樹</a:t>
            </a:r>
            <a:endParaRPr kumimoji="1" lang="en-US" altLang="zh-TW" dirty="0" smtClean="0"/>
          </a:p>
        </p:txBody>
      </p:sp>
      <p:sp>
        <p:nvSpPr>
          <p:cNvPr id="13" name="矩形 12"/>
          <p:cNvSpPr/>
          <p:nvPr/>
        </p:nvSpPr>
        <p:spPr>
          <a:xfrm>
            <a:off x="3277597" y="3251199"/>
            <a:ext cx="2625363" cy="193041"/>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0" name="矩形 9"/>
          <p:cNvSpPr/>
          <p:nvPr/>
        </p:nvSpPr>
        <p:spPr>
          <a:xfrm>
            <a:off x="1143599" y="3526116"/>
            <a:ext cx="766481" cy="233083"/>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1" name="矩形圖說文字 10"/>
          <p:cNvSpPr/>
          <p:nvPr/>
        </p:nvSpPr>
        <p:spPr>
          <a:xfrm>
            <a:off x="5705856" y="4966468"/>
            <a:ext cx="1987177" cy="669942"/>
          </a:xfrm>
          <a:prstGeom prst="wedgeRectCallout">
            <a:avLst>
              <a:gd name="adj1" fmla="val 29806"/>
              <a:gd name="adj2" fmla="val -84719"/>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變更</a:t>
            </a:r>
            <a:r>
              <a:rPr kumimoji="1" lang="en-US" altLang="zh-TW" dirty="0" smtClean="0">
                <a:solidFill>
                  <a:srgbClr val="FF0000"/>
                </a:solidFill>
              </a:rPr>
              <a:t> </a:t>
            </a:r>
            <a:r>
              <a:rPr kumimoji="1" lang="en-US" altLang="zh-TW" dirty="0" err="1" smtClean="0">
                <a:solidFill>
                  <a:srgbClr val="FF0000"/>
                </a:solidFill>
              </a:rPr>
              <a:t>tableview</a:t>
            </a:r>
            <a:r>
              <a:rPr kumimoji="1" lang="en-US" altLang="zh-TW" dirty="0" smtClean="0">
                <a:solidFill>
                  <a:srgbClr val="FF0000"/>
                </a:solidFill>
              </a:rPr>
              <a:t> </a:t>
            </a:r>
            <a:r>
              <a:rPr kumimoji="1" lang="zh-TW" altLang="en-US" dirty="0" smtClean="0">
                <a:solidFill>
                  <a:srgbClr val="FF0000"/>
                </a:solidFill>
              </a:rPr>
              <a:t>顯示的原型畫面</a:t>
            </a:r>
            <a:endParaRPr kumimoji="1" lang="en-US" altLang="zh-TW" dirty="0" smtClean="0">
              <a:solidFill>
                <a:srgbClr val="FF0000"/>
              </a:solidFill>
            </a:endParaRPr>
          </a:p>
        </p:txBody>
      </p:sp>
      <p:sp>
        <p:nvSpPr>
          <p:cNvPr id="14" name="矩形 13"/>
          <p:cNvSpPr/>
          <p:nvPr/>
        </p:nvSpPr>
        <p:spPr>
          <a:xfrm>
            <a:off x="2982957" y="3921760"/>
            <a:ext cx="684803" cy="198368"/>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12" name="直線箭頭接點 11"/>
          <p:cNvCxnSpPr/>
          <p:nvPr/>
        </p:nvCxnSpPr>
        <p:spPr>
          <a:xfrm flipH="1">
            <a:off x="3277597" y="3444240"/>
            <a:ext cx="1345203" cy="477520"/>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394115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Firebase </a:t>
            </a:r>
            <a:r>
              <a:rPr kumimoji="1" lang="zh-TW" altLang="en-US" dirty="0" smtClean="0"/>
              <a:t>的即時資料處理</a:t>
            </a:r>
            <a:r>
              <a:rPr kumimoji="1" lang="en-US" altLang="zh-TW" dirty="0" smtClean="0"/>
              <a:t>: </a:t>
            </a:r>
            <a:r>
              <a:rPr kumimoji="1" lang="en-US" altLang="zh-TW" dirty="0" err="1" smtClean="0"/>
              <a:t>KeyWord</a:t>
            </a:r>
            <a:endParaRPr kumimoji="1" lang="zh-TW" altLang="en-US" dirty="0"/>
          </a:p>
        </p:txBody>
      </p:sp>
      <p:sp>
        <p:nvSpPr>
          <p:cNvPr id="3" name="內容版面配置區 2"/>
          <p:cNvSpPr>
            <a:spLocks noGrp="1"/>
          </p:cNvSpPr>
          <p:nvPr>
            <p:ph idx="1"/>
          </p:nvPr>
        </p:nvSpPr>
        <p:spPr>
          <a:xfrm>
            <a:off x="229251" y="749009"/>
            <a:ext cx="8693313" cy="5191315"/>
          </a:xfrm>
        </p:spPr>
        <p:txBody>
          <a:bodyPr>
            <a:normAutofit lnSpcReduction="10000"/>
          </a:bodyPr>
          <a:lstStyle/>
          <a:p>
            <a:r>
              <a:rPr kumimoji="1" lang="en-US" altLang="zh-TW" b="1" dirty="0" err="1" smtClean="0">
                <a:solidFill>
                  <a:srgbClr val="0000FF"/>
                </a:solidFill>
              </a:rPr>
              <a:t>FIRDatabase.database</a:t>
            </a:r>
            <a:r>
              <a:rPr kumimoji="1" lang="en-US" altLang="zh-TW" b="1" dirty="0" smtClean="0">
                <a:solidFill>
                  <a:srgbClr val="0000FF"/>
                </a:solidFill>
              </a:rPr>
              <a:t>().reference()</a:t>
            </a:r>
          </a:p>
          <a:p>
            <a:r>
              <a:rPr kumimoji="1" lang="en-US" altLang="zh-TW" b="1" dirty="0" err="1" smtClean="0">
                <a:solidFill>
                  <a:srgbClr val="0000FF"/>
                </a:solidFill>
              </a:rPr>
              <a:t>FIRDatabase.database</a:t>
            </a:r>
            <a:r>
              <a:rPr kumimoji="1" lang="en-US" altLang="zh-TW" b="1" dirty="0" smtClean="0">
                <a:solidFill>
                  <a:srgbClr val="0000FF"/>
                </a:solidFill>
              </a:rPr>
              <a:t>().reference().observe(.</a:t>
            </a:r>
            <a:r>
              <a:rPr kumimoji="1" lang="en-US" altLang="zh-TW" b="1" dirty="0" err="1" smtClean="0">
                <a:solidFill>
                  <a:srgbClr val="0000FF"/>
                </a:solidFill>
              </a:rPr>
              <a:t>value,with</a:t>
            </a:r>
            <a:r>
              <a:rPr kumimoji="1" lang="en-US" altLang="zh-TW" b="1" dirty="0" smtClean="0">
                <a:solidFill>
                  <a:srgbClr val="0000FF"/>
                </a:solidFill>
              </a:rPr>
              <a:t>:)</a:t>
            </a:r>
          </a:p>
          <a:p>
            <a:r>
              <a:rPr kumimoji="1" lang="en-US" altLang="zh-TW" b="1" dirty="0" err="1">
                <a:solidFill>
                  <a:srgbClr val="0000FF"/>
                </a:solidFill>
              </a:rPr>
              <a:t>FIRDatabase.database</a:t>
            </a:r>
            <a:r>
              <a:rPr kumimoji="1" lang="en-US" altLang="zh-TW" b="1" dirty="0">
                <a:solidFill>
                  <a:srgbClr val="0000FF"/>
                </a:solidFill>
              </a:rPr>
              <a:t>().reference().observe</a:t>
            </a:r>
            <a:r>
              <a:rPr kumimoji="1" lang="en-US" altLang="zh-TW" b="1" dirty="0" smtClean="0">
                <a:solidFill>
                  <a:srgbClr val="0000FF"/>
                </a:solidFill>
              </a:rPr>
              <a:t>(</a:t>
            </a:r>
            <a:r>
              <a:rPr kumimoji="1" lang="en-US" altLang="zh-TW" b="1" dirty="0" err="1" smtClean="0">
                <a:solidFill>
                  <a:srgbClr val="0000FF"/>
                </a:solidFill>
              </a:rPr>
              <a:t>childAdded</a:t>
            </a:r>
            <a:r>
              <a:rPr kumimoji="1" lang="en-US" altLang="zh-TW" b="1" dirty="0" err="1">
                <a:solidFill>
                  <a:srgbClr val="0000FF"/>
                </a:solidFill>
              </a:rPr>
              <a:t>,with</a:t>
            </a:r>
            <a:r>
              <a:rPr kumimoji="1" lang="en-US" altLang="zh-TW" b="1" dirty="0">
                <a:solidFill>
                  <a:srgbClr val="0000FF"/>
                </a:solidFill>
              </a:rPr>
              <a:t>:</a:t>
            </a:r>
            <a:r>
              <a:rPr kumimoji="1" lang="en-US" altLang="zh-TW" b="1" dirty="0" smtClean="0">
                <a:solidFill>
                  <a:srgbClr val="0000FF"/>
                </a:solidFill>
              </a:rPr>
              <a:t>)</a:t>
            </a:r>
          </a:p>
          <a:p>
            <a:r>
              <a:rPr kumimoji="1" lang="en-US" altLang="zh-TW" dirty="0" err="1" smtClean="0"/>
              <a:t>FIRDataEventTypeXXX</a:t>
            </a:r>
            <a:r>
              <a:rPr kumimoji="1" lang="en-US" altLang="zh-TW" dirty="0" smtClean="0"/>
              <a:t>, XXX = </a:t>
            </a:r>
          </a:p>
          <a:p>
            <a:pPr lvl="1"/>
            <a:r>
              <a:rPr kumimoji="1" lang="en-US" altLang="zh-TW" b="1" dirty="0" smtClean="0">
                <a:solidFill>
                  <a:srgbClr val="0000FF"/>
                </a:solidFill>
              </a:rPr>
              <a:t>Value</a:t>
            </a:r>
            <a:r>
              <a:rPr kumimoji="1" lang="en-US" altLang="zh-TW" dirty="0" smtClean="0"/>
              <a:t> </a:t>
            </a:r>
            <a:r>
              <a:rPr kumimoji="1" lang="mr-IN" altLang="zh-TW" dirty="0" smtClean="0"/>
              <a:t>–</a:t>
            </a:r>
            <a:r>
              <a:rPr kumimoji="1" lang="en-US" altLang="zh-TW" dirty="0" smtClean="0"/>
              <a:t> for all Data in data tree</a:t>
            </a:r>
          </a:p>
          <a:p>
            <a:pPr lvl="1"/>
            <a:r>
              <a:rPr kumimoji="1" lang="en-US" altLang="zh-TW" b="1" dirty="0" err="1" smtClean="0">
                <a:solidFill>
                  <a:srgbClr val="0000FF"/>
                </a:solidFill>
              </a:rPr>
              <a:t>ChildAdded</a:t>
            </a:r>
            <a:endParaRPr kumimoji="1" lang="en-US" altLang="zh-TW" b="1" dirty="0" smtClean="0">
              <a:solidFill>
                <a:srgbClr val="0000FF"/>
              </a:solidFill>
            </a:endParaRPr>
          </a:p>
          <a:p>
            <a:pPr lvl="1"/>
            <a:r>
              <a:rPr kumimoji="1" lang="en-US" altLang="zh-TW" dirty="0" err="1" smtClean="0"/>
              <a:t>ChildChanged</a:t>
            </a:r>
            <a:endParaRPr kumimoji="1" lang="en-US" altLang="zh-TW" dirty="0" smtClean="0"/>
          </a:p>
          <a:p>
            <a:pPr lvl="1"/>
            <a:r>
              <a:rPr kumimoji="1" lang="en-US" altLang="zh-TW" dirty="0" err="1" smtClean="0"/>
              <a:t>ChildRemoved</a:t>
            </a:r>
            <a:endParaRPr kumimoji="1" lang="en-US" altLang="zh-TW" dirty="0" smtClean="0"/>
          </a:p>
          <a:p>
            <a:pPr lvl="1"/>
            <a:r>
              <a:rPr kumimoji="1" lang="en-US" altLang="zh-TW" dirty="0" err="1" smtClean="0"/>
              <a:t>ChildMoved</a:t>
            </a:r>
            <a:endParaRPr kumimoji="1" lang="en-US" altLang="zh-TW" dirty="0" smtClean="0"/>
          </a:p>
          <a:p>
            <a:r>
              <a:rPr kumimoji="1" lang="en-US" altLang="zh-TW" dirty="0" err="1" smtClean="0"/>
              <a:t>observeEnentType:withBlock</a:t>
            </a:r>
            <a:r>
              <a:rPr kumimoji="1" lang="en-US" altLang="zh-TW" dirty="0" smtClean="0"/>
              <a:t>:</a:t>
            </a:r>
          </a:p>
          <a:p>
            <a:r>
              <a:rPr kumimoji="1" lang="en-US" altLang="zh-TW" dirty="0" err="1" smtClean="0"/>
              <a:t>removeObserverWithHandle</a:t>
            </a:r>
            <a:r>
              <a:rPr kumimoji="1" lang="en-US" altLang="zh-TW" dirty="0" smtClean="0"/>
              <a:t>:</a:t>
            </a:r>
          </a:p>
          <a:p>
            <a:r>
              <a:rPr kumimoji="1" lang="en-US" altLang="zh-TW" dirty="0" err="1" smtClean="0"/>
              <a:t>observeSingleEventOfType</a:t>
            </a:r>
            <a:r>
              <a:rPr kumimoji="1" lang="en-US" altLang="zh-TW" dirty="0" err="1"/>
              <a:t>:withBlock</a:t>
            </a:r>
            <a:r>
              <a:rPr kumimoji="1" lang="en-US" altLang="zh-TW" dirty="0" smtClean="0"/>
              <a:t>:</a:t>
            </a:r>
          </a:p>
          <a:p>
            <a:endParaRPr kumimoji="1" lang="en-US" altLang="zh-TW" b="1" dirty="0">
              <a:solidFill>
                <a:srgbClr val="0000FF"/>
              </a:solidFill>
            </a:endParaRPr>
          </a:p>
          <a:p>
            <a:endParaRPr kumimoji="1" lang="en-US" altLang="zh-TW" dirty="0" smtClean="0"/>
          </a:p>
        </p:txBody>
      </p:sp>
      <p:sp>
        <p:nvSpPr>
          <p:cNvPr id="13" name="矩形 12"/>
          <p:cNvSpPr/>
          <p:nvPr/>
        </p:nvSpPr>
        <p:spPr>
          <a:xfrm>
            <a:off x="227085" y="1309592"/>
            <a:ext cx="945797" cy="59540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6" name="矩形圖說文字 15"/>
          <p:cNvSpPr/>
          <p:nvPr/>
        </p:nvSpPr>
        <p:spPr>
          <a:xfrm>
            <a:off x="5751472" y="4353248"/>
            <a:ext cx="1803455" cy="719281"/>
          </a:xfrm>
          <a:prstGeom prst="wedgeRectCallout">
            <a:avLst>
              <a:gd name="adj1" fmla="val 72063"/>
              <a:gd name="adj2" fmla="val 14010"/>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自建一個物件的參數</a:t>
            </a:r>
            <a:endParaRPr kumimoji="1" lang="zh-TW" altLang="en-US" dirty="0">
              <a:solidFill>
                <a:srgbClr val="FF0000"/>
              </a:solidFill>
            </a:endParaRPr>
          </a:p>
        </p:txBody>
      </p:sp>
      <p:sp>
        <p:nvSpPr>
          <p:cNvPr id="10" name="矩形 9"/>
          <p:cNvSpPr/>
          <p:nvPr/>
        </p:nvSpPr>
        <p:spPr>
          <a:xfrm>
            <a:off x="4547843" y="5960046"/>
            <a:ext cx="4053593" cy="576442"/>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14" name="直線箭頭接點 13"/>
          <p:cNvCxnSpPr>
            <a:stCxn id="13" idx="3"/>
            <a:endCxn id="17" idx="1"/>
          </p:cNvCxnSpPr>
          <p:nvPr/>
        </p:nvCxnSpPr>
        <p:spPr>
          <a:xfrm>
            <a:off x="1172882" y="1607296"/>
            <a:ext cx="1910305" cy="310993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矩形 16"/>
          <p:cNvSpPr/>
          <p:nvPr/>
        </p:nvSpPr>
        <p:spPr>
          <a:xfrm>
            <a:off x="3083187" y="4504764"/>
            <a:ext cx="782465" cy="424925"/>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0" name="直線箭頭接點 19"/>
          <p:cNvCxnSpPr>
            <a:stCxn id="17" idx="2"/>
          </p:cNvCxnSpPr>
          <p:nvPr/>
        </p:nvCxnSpPr>
        <p:spPr>
          <a:xfrm>
            <a:off x="3474420" y="4929689"/>
            <a:ext cx="961663" cy="72554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815699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4-06 下午3.08.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640" y="1725066"/>
            <a:ext cx="6657356" cy="5041493"/>
          </a:xfrm>
          <a:prstGeom prst="rect">
            <a:avLst/>
          </a:prstGeom>
        </p:spPr>
      </p:pic>
      <p:sp>
        <p:nvSpPr>
          <p:cNvPr id="2" name="標題 1"/>
          <p:cNvSpPr>
            <a:spLocks noGrp="1"/>
          </p:cNvSpPr>
          <p:nvPr>
            <p:ph type="title"/>
          </p:nvPr>
        </p:nvSpPr>
        <p:spPr/>
        <p:txBody>
          <a:bodyPr/>
          <a:lstStyle/>
          <a:p>
            <a:r>
              <a:rPr kumimoji="1" lang="en-US" altLang="zh-TW" dirty="0" smtClean="0"/>
              <a:t>Firebase </a:t>
            </a:r>
            <a:r>
              <a:rPr kumimoji="1" lang="zh-TW" altLang="en-US" dirty="0" smtClean="0"/>
              <a:t>的即時資料處理</a:t>
            </a:r>
            <a:endParaRPr kumimoji="1" lang="zh-TW" altLang="en-US" dirty="0"/>
          </a:p>
        </p:txBody>
      </p:sp>
      <p:sp>
        <p:nvSpPr>
          <p:cNvPr id="3" name="內容版面配置區 2"/>
          <p:cNvSpPr>
            <a:spLocks noGrp="1"/>
          </p:cNvSpPr>
          <p:nvPr>
            <p:ph idx="1"/>
          </p:nvPr>
        </p:nvSpPr>
        <p:spPr>
          <a:xfrm>
            <a:off x="229251" y="749009"/>
            <a:ext cx="8693313" cy="858287"/>
          </a:xfrm>
        </p:spPr>
        <p:txBody>
          <a:bodyPr>
            <a:normAutofit lnSpcReduction="10000"/>
          </a:bodyPr>
          <a:lstStyle/>
          <a:p>
            <a:r>
              <a:rPr kumimoji="1" lang="en-US" altLang="zh-TW" dirty="0" smtClean="0"/>
              <a:t> </a:t>
            </a:r>
            <a:r>
              <a:rPr kumimoji="1" lang="zh-TW" altLang="en-US" dirty="0" smtClean="0"/>
              <a:t>在</a:t>
            </a:r>
            <a:r>
              <a:rPr kumimoji="1" lang="en-US" altLang="zh-TW" dirty="0" smtClean="0"/>
              <a:t> Firebase database </a:t>
            </a:r>
            <a:r>
              <a:rPr kumimoji="1" lang="zh-TW" altLang="en-US" dirty="0" smtClean="0"/>
              <a:t>更改資料</a:t>
            </a:r>
            <a:r>
              <a:rPr kumimoji="1" lang="en-US" altLang="zh-TW" dirty="0" smtClean="0"/>
              <a:t>, </a:t>
            </a:r>
            <a:r>
              <a:rPr kumimoji="1" lang="zh-TW" altLang="en-US" dirty="0" smtClean="0"/>
              <a:t>即時表現在主控台</a:t>
            </a:r>
            <a:r>
              <a:rPr kumimoji="1" lang="en-US" altLang="zh-TW" dirty="0" smtClean="0"/>
              <a:t>.</a:t>
            </a:r>
          </a:p>
          <a:p>
            <a:r>
              <a:rPr kumimoji="1" lang="en-US" altLang="zh-TW" b="1" dirty="0" smtClean="0">
                <a:solidFill>
                  <a:srgbClr val="0000FF"/>
                </a:solidFill>
              </a:rPr>
              <a:t>.value </a:t>
            </a:r>
            <a:r>
              <a:rPr kumimoji="1" lang="zh-TW" altLang="en-US" dirty="0" smtClean="0"/>
              <a:t>回傳所有資料</a:t>
            </a:r>
            <a:endParaRPr kumimoji="1" lang="en-US" altLang="zh-TW" dirty="0" smtClean="0"/>
          </a:p>
        </p:txBody>
      </p:sp>
      <p:sp>
        <p:nvSpPr>
          <p:cNvPr id="13" name="矩形 12"/>
          <p:cNvSpPr/>
          <p:nvPr/>
        </p:nvSpPr>
        <p:spPr>
          <a:xfrm>
            <a:off x="4479503" y="3769360"/>
            <a:ext cx="1230417" cy="46736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14" name="直線箭頭接點 13"/>
          <p:cNvCxnSpPr>
            <a:stCxn id="13" idx="1"/>
            <a:endCxn id="17" idx="0"/>
          </p:cNvCxnSpPr>
          <p:nvPr/>
        </p:nvCxnSpPr>
        <p:spPr>
          <a:xfrm flipH="1">
            <a:off x="2182782" y="4003040"/>
            <a:ext cx="2296721" cy="2048132"/>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矩形 16"/>
          <p:cNvSpPr/>
          <p:nvPr/>
        </p:nvSpPr>
        <p:spPr>
          <a:xfrm>
            <a:off x="1310640" y="6051172"/>
            <a:ext cx="1744284" cy="505014"/>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28" name="矩形 27"/>
          <p:cNvSpPr/>
          <p:nvPr/>
        </p:nvSpPr>
        <p:spPr>
          <a:xfrm>
            <a:off x="2733040" y="3440052"/>
            <a:ext cx="372684" cy="248028"/>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9" name="直線箭頭接點 28"/>
          <p:cNvCxnSpPr>
            <a:stCxn id="28" idx="2"/>
          </p:cNvCxnSpPr>
          <p:nvPr/>
        </p:nvCxnSpPr>
        <p:spPr>
          <a:xfrm flipH="1">
            <a:off x="1879600" y="3688080"/>
            <a:ext cx="1039782" cy="2363092"/>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143055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Firebase </a:t>
            </a:r>
            <a:r>
              <a:rPr kumimoji="1" lang="zh-TW" altLang="en-US" dirty="0" smtClean="0"/>
              <a:t>的即時資料處理</a:t>
            </a:r>
            <a:endParaRPr kumimoji="1" lang="zh-TW" altLang="en-US" dirty="0"/>
          </a:p>
        </p:txBody>
      </p:sp>
      <p:sp>
        <p:nvSpPr>
          <p:cNvPr id="3" name="內容版面配置區 2"/>
          <p:cNvSpPr>
            <a:spLocks noGrp="1"/>
          </p:cNvSpPr>
          <p:nvPr>
            <p:ph idx="1"/>
          </p:nvPr>
        </p:nvSpPr>
        <p:spPr>
          <a:xfrm>
            <a:off x="229251" y="749009"/>
            <a:ext cx="8693313" cy="858287"/>
          </a:xfrm>
        </p:spPr>
        <p:txBody>
          <a:bodyPr>
            <a:normAutofit lnSpcReduction="10000"/>
          </a:bodyPr>
          <a:lstStyle/>
          <a:p>
            <a:r>
              <a:rPr kumimoji="1" lang="en-US" altLang="zh-TW" dirty="0" smtClean="0"/>
              <a:t> </a:t>
            </a:r>
            <a:r>
              <a:rPr kumimoji="1" lang="zh-TW" altLang="en-US" dirty="0" smtClean="0"/>
              <a:t>在</a:t>
            </a:r>
            <a:r>
              <a:rPr kumimoji="1" lang="en-US" altLang="zh-TW" dirty="0" smtClean="0"/>
              <a:t> Firebase database </a:t>
            </a:r>
            <a:r>
              <a:rPr kumimoji="1" lang="zh-TW" altLang="en-US" dirty="0" smtClean="0"/>
              <a:t>更改資料</a:t>
            </a:r>
            <a:r>
              <a:rPr kumimoji="1" lang="en-US" altLang="zh-TW" dirty="0" smtClean="0"/>
              <a:t>, </a:t>
            </a:r>
            <a:r>
              <a:rPr kumimoji="1" lang="zh-TW" altLang="en-US" dirty="0" smtClean="0"/>
              <a:t>即時表現在主控台</a:t>
            </a:r>
            <a:r>
              <a:rPr kumimoji="1" lang="en-US" altLang="zh-TW" dirty="0" smtClean="0"/>
              <a:t>.</a:t>
            </a:r>
          </a:p>
          <a:p>
            <a:r>
              <a:rPr kumimoji="1" lang="en-US" altLang="zh-TW" dirty="0" smtClean="0"/>
              <a:t>.value </a:t>
            </a:r>
            <a:r>
              <a:rPr kumimoji="1" lang="zh-TW" altLang="en-US" dirty="0" smtClean="0"/>
              <a:t>回傳所有資料</a:t>
            </a:r>
            <a:endParaRPr kumimoji="1" lang="en-US" altLang="zh-TW" dirty="0" smtClean="0"/>
          </a:p>
        </p:txBody>
      </p:sp>
      <p:sp>
        <p:nvSpPr>
          <p:cNvPr id="13" name="矩形 12"/>
          <p:cNvSpPr/>
          <p:nvPr/>
        </p:nvSpPr>
        <p:spPr>
          <a:xfrm>
            <a:off x="4215343" y="3454400"/>
            <a:ext cx="1230417" cy="59944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14" name="直線箭頭接點 13"/>
          <p:cNvCxnSpPr>
            <a:stCxn id="13" idx="1"/>
            <a:endCxn id="17" idx="0"/>
          </p:cNvCxnSpPr>
          <p:nvPr/>
        </p:nvCxnSpPr>
        <p:spPr>
          <a:xfrm flipH="1">
            <a:off x="2182782" y="3754120"/>
            <a:ext cx="2032561" cy="2297052"/>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矩形 16"/>
          <p:cNvSpPr/>
          <p:nvPr/>
        </p:nvSpPr>
        <p:spPr>
          <a:xfrm>
            <a:off x="1310640" y="6051172"/>
            <a:ext cx="1744284" cy="505014"/>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Tree>
    <p:extLst>
      <p:ext uri="{BB962C8B-B14F-4D97-AF65-F5344CB8AC3E}">
        <p14:creationId xmlns:p14="http://schemas.microsoft.com/office/powerpoint/2010/main" val="391013647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連接</a:t>
            </a:r>
            <a:r>
              <a:rPr kumimoji="1" lang="en-US" altLang="zh-TW" dirty="0" smtClean="0"/>
              <a:t> Firebase - </a:t>
            </a:r>
            <a:r>
              <a:rPr kumimoji="1" lang="zh-TW" altLang="en-US" dirty="0" smtClean="0"/>
              <a:t>見錄像檔</a:t>
            </a:r>
            <a:endParaRPr kumimoji="1" lang="zh-TW" altLang="en-US" dirty="0"/>
          </a:p>
        </p:txBody>
      </p:sp>
      <p:sp>
        <p:nvSpPr>
          <p:cNvPr id="3" name="內容版面配置區 2"/>
          <p:cNvSpPr>
            <a:spLocks noGrp="1"/>
          </p:cNvSpPr>
          <p:nvPr>
            <p:ph idx="1"/>
          </p:nvPr>
        </p:nvSpPr>
        <p:spPr>
          <a:xfrm>
            <a:off x="229251" y="749010"/>
            <a:ext cx="8693313" cy="1066343"/>
          </a:xfrm>
        </p:spPr>
        <p:txBody>
          <a:bodyPr>
            <a:normAutofit/>
          </a:bodyPr>
          <a:lstStyle/>
          <a:p>
            <a:r>
              <a:rPr kumimoji="1" lang="zh-TW" altLang="en-US" dirty="0" smtClean="0"/>
              <a:t>經由</a:t>
            </a:r>
            <a:r>
              <a:rPr kumimoji="1" lang="en-US" altLang="zh-TW" dirty="0" smtClean="0"/>
              <a:t> Google </a:t>
            </a:r>
            <a:r>
              <a:rPr kumimoji="1" lang="zh-TW" altLang="en-US" dirty="0" smtClean="0"/>
              <a:t>帳號登入</a:t>
            </a:r>
            <a:r>
              <a:rPr kumimoji="1" lang="en-US" altLang="zh-TW" dirty="0" smtClean="0"/>
              <a:t> Firebase</a:t>
            </a:r>
            <a:endParaRPr kumimoji="1" lang="zh-TW" altLang="en-US" dirty="0" smtClean="0"/>
          </a:p>
        </p:txBody>
      </p:sp>
      <p:pic>
        <p:nvPicPr>
          <p:cNvPr id="4" name="圖片 3" descr="螢幕快照 2017-04-04 上午9.44.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648" y="1486647"/>
            <a:ext cx="6917764" cy="5107120"/>
          </a:xfrm>
          <a:prstGeom prst="rect">
            <a:avLst/>
          </a:prstGeom>
        </p:spPr>
      </p:pic>
    </p:spTree>
    <p:extLst>
      <p:ext uri="{BB962C8B-B14F-4D97-AF65-F5344CB8AC3E}">
        <p14:creationId xmlns:p14="http://schemas.microsoft.com/office/powerpoint/2010/main" val="222749230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連接</a:t>
            </a:r>
            <a:r>
              <a:rPr kumimoji="1" lang="en-US" altLang="zh-TW" dirty="0" smtClean="0"/>
              <a:t> Firebase - </a:t>
            </a:r>
            <a:r>
              <a:rPr kumimoji="1" lang="zh-TW" altLang="en-US" dirty="0" smtClean="0"/>
              <a:t>見錄像檔</a:t>
            </a:r>
            <a:endParaRPr kumimoji="1" lang="zh-TW" altLang="en-US" dirty="0"/>
          </a:p>
        </p:txBody>
      </p:sp>
      <p:sp>
        <p:nvSpPr>
          <p:cNvPr id="3" name="內容版面配置區 2"/>
          <p:cNvSpPr>
            <a:spLocks noGrp="1"/>
          </p:cNvSpPr>
          <p:nvPr>
            <p:ph idx="1"/>
          </p:nvPr>
        </p:nvSpPr>
        <p:spPr>
          <a:xfrm>
            <a:off x="229251" y="749010"/>
            <a:ext cx="8693313" cy="1066343"/>
          </a:xfrm>
        </p:spPr>
        <p:txBody>
          <a:bodyPr>
            <a:normAutofit/>
          </a:bodyPr>
          <a:lstStyle/>
          <a:p>
            <a:r>
              <a:rPr kumimoji="1" lang="zh-TW" altLang="en-US" dirty="0" smtClean="0"/>
              <a:t>在</a:t>
            </a:r>
            <a:r>
              <a:rPr kumimoji="1" lang="en-US" altLang="zh-TW" dirty="0" smtClean="0"/>
              <a:t> Mac </a:t>
            </a:r>
            <a:r>
              <a:rPr kumimoji="1" lang="zh-TW" altLang="en-US" dirty="0" smtClean="0"/>
              <a:t>終端機</a:t>
            </a:r>
            <a:r>
              <a:rPr kumimoji="1" lang="en-US" altLang="zh-TW" dirty="0" smtClean="0"/>
              <a:t> install pod file, </a:t>
            </a:r>
            <a:r>
              <a:rPr kumimoji="1" lang="zh-TW" altLang="en-US" dirty="0" smtClean="0"/>
              <a:t>以及其他</a:t>
            </a:r>
            <a:r>
              <a:rPr kumimoji="1" lang="en-US" altLang="zh-TW" dirty="0" smtClean="0"/>
              <a:t> database</a:t>
            </a:r>
          </a:p>
        </p:txBody>
      </p:sp>
      <p:pic>
        <p:nvPicPr>
          <p:cNvPr id="5" name="圖片 4" descr="螢幕快照 2017-04-04 上午9.45.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92" y="1420905"/>
            <a:ext cx="4113843" cy="3379496"/>
          </a:xfrm>
          <a:prstGeom prst="rect">
            <a:avLst/>
          </a:prstGeom>
        </p:spPr>
      </p:pic>
      <p:pic>
        <p:nvPicPr>
          <p:cNvPr id="6" name="圖片 5" descr="螢幕快照 2017-04-04 上午9.57.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1035" y="3767883"/>
            <a:ext cx="4691529" cy="3090117"/>
          </a:xfrm>
          <a:prstGeom prst="rect">
            <a:avLst/>
          </a:prstGeom>
        </p:spPr>
      </p:pic>
    </p:spTree>
    <p:extLst>
      <p:ext uri="{BB962C8B-B14F-4D97-AF65-F5344CB8AC3E}">
        <p14:creationId xmlns:p14="http://schemas.microsoft.com/office/powerpoint/2010/main" val="93441366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連接</a:t>
            </a:r>
            <a:r>
              <a:rPr kumimoji="1" lang="en-US" altLang="zh-TW" dirty="0" smtClean="0"/>
              <a:t> Firebase - </a:t>
            </a:r>
            <a:r>
              <a:rPr kumimoji="1" lang="zh-TW" altLang="en-US" dirty="0" smtClean="0"/>
              <a:t>見錄像檔</a:t>
            </a:r>
            <a:r>
              <a:rPr kumimoji="1" lang="en-US" altLang="zh-TW" dirty="0" smtClean="0"/>
              <a:t>(3-27 </a:t>
            </a:r>
            <a:r>
              <a:rPr kumimoji="1" lang="zh-TW" altLang="en-US" dirty="0" smtClean="0"/>
              <a:t>之</a:t>
            </a:r>
            <a:r>
              <a:rPr kumimoji="1" lang="en-US" altLang="zh-TW" dirty="0" smtClean="0"/>
              <a:t>2)</a:t>
            </a:r>
            <a:endParaRPr kumimoji="1" lang="zh-TW" altLang="en-US" dirty="0"/>
          </a:p>
        </p:txBody>
      </p:sp>
      <p:sp>
        <p:nvSpPr>
          <p:cNvPr id="3" name="內容版面配置區 2"/>
          <p:cNvSpPr>
            <a:spLocks noGrp="1"/>
          </p:cNvSpPr>
          <p:nvPr>
            <p:ph idx="1"/>
          </p:nvPr>
        </p:nvSpPr>
        <p:spPr>
          <a:xfrm>
            <a:off x="229251" y="749010"/>
            <a:ext cx="8693313" cy="2164519"/>
          </a:xfrm>
        </p:spPr>
        <p:txBody>
          <a:bodyPr>
            <a:normAutofit/>
          </a:bodyPr>
          <a:lstStyle/>
          <a:p>
            <a:r>
              <a:rPr kumimoji="1" lang="zh-TW" altLang="en-US" dirty="0" smtClean="0"/>
              <a:t>參閱</a:t>
            </a:r>
            <a:r>
              <a:rPr kumimoji="1" lang="en-US" altLang="zh-TW" dirty="0" smtClean="0"/>
              <a:t> Firebase </a:t>
            </a:r>
            <a:r>
              <a:rPr kumimoji="1" lang="zh-TW" altLang="en-US" dirty="0" smtClean="0"/>
              <a:t>文件</a:t>
            </a:r>
            <a:r>
              <a:rPr kumimoji="1" lang="en-US" altLang="zh-TW" dirty="0" smtClean="0"/>
              <a:t> Get Started,  </a:t>
            </a:r>
            <a:r>
              <a:rPr kumimoji="1" lang="zh-TW" altLang="en-US" dirty="0" smtClean="0"/>
              <a:t>去</a:t>
            </a:r>
            <a:r>
              <a:rPr kumimoji="1" lang="en-US" altLang="zh-TW" dirty="0" smtClean="0"/>
              <a:t> App </a:t>
            </a:r>
            <a:r>
              <a:rPr kumimoji="1" lang="zh-TW" altLang="en-US" dirty="0" smtClean="0"/>
              <a:t>執行相關動作</a:t>
            </a:r>
            <a:endParaRPr kumimoji="1" lang="en-US" altLang="zh-TW" dirty="0" smtClean="0"/>
          </a:p>
          <a:p>
            <a:pPr lvl="1"/>
            <a:r>
              <a:rPr kumimoji="1" lang="en-US" altLang="zh-TW" dirty="0" smtClean="0"/>
              <a:t>Import Firebase </a:t>
            </a:r>
            <a:r>
              <a:rPr kumimoji="1" lang="en-US" altLang="zh-TW" dirty="0" smtClean="0">
                <a:sym typeface="Wingdings"/>
              </a:rPr>
              <a:t> </a:t>
            </a:r>
            <a:r>
              <a:rPr kumimoji="1" lang="en-US" altLang="zh-TW" dirty="0" err="1" smtClean="0">
                <a:sym typeface="Wingdings"/>
              </a:rPr>
              <a:t>AppDelegate.swift</a:t>
            </a:r>
            <a:endParaRPr kumimoji="1" lang="en-US" altLang="zh-TW" dirty="0" smtClean="0"/>
          </a:p>
          <a:p>
            <a:pPr lvl="1"/>
            <a:r>
              <a:rPr kumimoji="1" lang="en-US" altLang="zh-TW" dirty="0" err="1" smtClean="0"/>
              <a:t>FIRApp</a:t>
            </a:r>
            <a:r>
              <a:rPr kumimoji="1" lang="en-US" altLang="zh-TW" dirty="0" smtClean="0"/>
              <a:t> Configure() </a:t>
            </a:r>
            <a:r>
              <a:rPr kumimoji="1" lang="en-US" altLang="zh-TW" dirty="0">
                <a:sym typeface="Wingdings"/>
              </a:rPr>
              <a:t> </a:t>
            </a:r>
            <a:r>
              <a:rPr kumimoji="1" lang="en-US" altLang="zh-TW" dirty="0" err="1">
                <a:sym typeface="Wingdings"/>
              </a:rPr>
              <a:t>AppDelegate.swift</a:t>
            </a:r>
            <a:endParaRPr kumimoji="1" lang="en-US" altLang="zh-TW" dirty="0" smtClean="0"/>
          </a:p>
          <a:p>
            <a:pPr lvl="1"/>
            <a:r>
              <a:rPr kumimoji="1" lang="en-US" altLang="zh-TW" dirty="0" smtClean="0"/>
              <a:t>Pod Firebase/</a:t>
            </a:r>
            <a:r>
              <a:rPr kumimoji="1" lang="en-US" altLang="zh-TW" dirty="0" err="1" smtClean="0"/>
              <a:t>Auth</a:t>
            </a:r>
            <a:r>
              <a:rPr kumimoji="1" lang="en-US" altLang="zh-TW" dirty="0" smtClean="0"/>
              <a:t> </a:t>
            </a:r>
            <a:r>
              <a:rPr kumimoji="1" lang="en-US" altLang="zh-TW" dirty="0" smtClean="0">
                <a:sym typeface="Wingdings"/>
              </a:rPr>
              <a:t> </a:t>
            </a:r>
            <a:r>
              <a:rPr kumimoji="1" lang="zh-TW" altLang="en-US" dirty="0" smtClean="0">
                <a:sym typeface="Wingdings"/>
              </a:rPr>
              <a:t>終端機</a:t>
            </a:r>
            <a:endParaRPr kumimoji="1" lang="en-US" altLang="zh-TW" dirty="0" smtClean="0"/>
          </a:p>
        </p:txBody>
      </p:sp>
      <p:pic>
        <p:nvPicPr>
          <p:cNvPr id="6" name="圖片 5" descr="螢幕快照 2017-04-04 上午9.57.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1035" y="3767883"/>
            <a:ext cx="4691529" cy="3090117"/>
          </a:xfrm>
          <a:prstGeom prst="rect">
            <a:avLst/>
          </a:prstGeom>
        </p:spPr>
      </p:pic>
    </p:spTree>
    <p:extLst>
      <p:ext uri="{BB962C8B-B14F-4D97-AF65-F5344CB8AC3E}">
        <p14:creationId xmlns:p14="http://schemas.microsoft.com/office/powerpoint/2010/main" val="347543310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程式分析</a:t>
            </a:r>
            <a:endParaRPr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3489156020"/>
              </p:ext>
            </p:extLst>
          </p:nvPr>
        </p:nvGraphicFramePr>
        <p:xfrm>
          <a:off x="358589" y="1036114"/>
          <a:ext cx="8045822" cy="3779605"/>
        </p:xfrm>
        <a:graphic>
          <a:graphicData uri="http://schemas.openxmlformats.org/drawingml/2006/table">
            <a:tbl>
              <a:tblPr firstRow="1" bandRow="1">
                <a:tableStyleId>{5C22544A-7EE6-4342-B048-85BDC9FD1C3A}</a:tableStyleId>
              </a:tblPr>
              <a:tblGrid>
                <a:gridCol w="540867"/>
                <a:gridCol w="3597197"/>
                <a:gridCol w="852288"/>
                <a:gridCol w="3055470"/>
              </a:tblGrid>
              <a:tr h="660107">
                <a:tc>
                  <a:txBody>
                    <a:bodyPr/>
                    <a:lstStyle/>
                    <a:p>
                      <a:pPr algn="ctr"/>
                      <a:r>
                        <a:rPr lang="en-US" altLang="zh-TW" b="0" dirty="0" smtClean="0">
                          <a:solidFill>
                            <a:schemeClr val="tx1"/>
                          </a:solidFill>
                        </a:rPr>
                        <a:t>No.</a:t>
                      </a:r>
                      <a:endParaRPr lang="zh-TW" altLang="en-US" b="0" dirty="0">
                        <a:solidFill>
                          <a:schemeClr val="tx1"/>
                        </a:solidFill>
                      </a:endParaRPr>
                    </a:p>
                  </a:txBody>
                  <a:tcPr anchor="ctr"/>
                </a:tc>
                <a:tc>
                  <a:txBody>
                    <a:bodyPr/>
                    <a:lstStyle/>
                    <a:p>
                      <a:pPr algn="ctr"/>
                      <a:r>
                        <a:rPr lang="zh-TW" altLang="en-US" b="0" dirty="0" smtClean="0">
                          <a:solidFill>
                            <a:schemeClr val="tx1"/>
                          </a:solidFill>
                        </a:rPr>
                        <a:t>名稱</a:t>
                      </a:r>
                      <a:endParaRPr lang="zh-TW" altLang="en-US" b="0" dirty="0">
                        <a:solidFill>
                          <a:schemeClr val="tx1"/>
                        </a:solidFill>
                      </a:endParaRPr>
                    </a:p>
                  </a:txBody>
                  <a:tcPr anchor="ctr"/>
                </a:tc>
                <a:tc>
                  <a:txBody>
                    <a:bodyPr/>
                    <a:lstStyle/>
                    <a:p>
                      <a:pPr algn="ctr"/>
                      <a:r>
                        <a:rPr lang="zh-TW" altLang="en-US" b="0" dirty="0" smtClean="0">
                          <a:solidFill>
                            <a:schemeClr val="tx1"/>
                          </a:solidFill>
                        </a:rPr>
                        <a:t>屬性</a:t>
                      </a:r>
                      <a:endParaRPr lang="zh-TW" altLang="en-US" b="0" dirty="0">
                        <a:solidFill>
                          <a:schemeClr val="tx1"/>
                        </a:solidFill>
                      </a:endParaRPr>
                    </a:p>
                  </a:txBody>
                  <a:tcPr anchor="ctr"/>
                </a:tc>
                <a:tc>
                  <a:txBody>
                    <a:bodyPr/>
                    <a:lstStyle/>
                    <a:p>
                      <a:pPr algn="ctr"/>
                      <a:r>
                        <a:rPr lang="zh-TW" altLang="en-US" b="0" dirty="0" smtClean="0">
                          <a:solidFill>
                            <a:schemeClr val="tx1"/>
                          </a:solidFill>
                        </a:rPr>
                        <a:t>功能</a:t>
                      </a:r>
                      <a:endParaRPr lang="zh-TW" altLang="en-US" b="0" dirty="0">
                        <a:solidFill>
                          <a:schemeClr val="tx1"/>
                        </a:solidFill>
                      </a:endParaRPr>
                    </a:p>
                  </a:txBody>
                  <a:tcPr anchor="ctr"/>
                </a:tc>
              </a:tr>
              <a:tr h="743573">
                <a:tc>
                  <a:txBody>
                    <a:bodyPr/>
                    <a:lstStyle/>
                    <a:p>
                      <a:pPr algn="ctr"/>
                      <a:r>
                        <a:rPr lang="en-US" altLang="zh-TW" b="0" dirty="0" smtClean="0">
                          <a:solidFill>
                            <a:schemeClr val="tx1"/>
                          </a:solidFill>
                        </a:rPr>
                        <a:t>1</a:t>
                      </a:r>
                      <a:endParaRPr lang="zh-TW" altLang="en-US" b="0" dirty="0">
                        <a:solidFill>
                          <a:schemeClr val="tx1"/>
                        </a:solidFill>
                      </a:endParaRPr>
                    </a:p>
                  </a:txBody>
                  <a:tcPr anchor="ctr"/>
                </a:tc>
                <a:tc>
                  <a:txBody>
                    <a:bodyPr/>
                    <a:lstStyle/>
                    <a:p>
                      <a:pPr algn="ctr"/>
                      <a:r>
                        <a:rPr lang="en-US" altLang="zh-TW" dirty="0" err="1" smtClean="0"/>
                        <a:t>SignInViewController.swift</a:t>
                      </a:r>
                      <a:endParaRPr lang="zh-TW" altLang="en-US" dirty="0"/>
                    </a:p>
                  </a:txBody>
                  <a:tcPr anchor="ctr"/>
                </a:tc>
                <a:tc>
                  <a:txBody>
                    <a:bodyPr/>
                    <a:lstStyle/>
                    <a:p>
                      <a:pPr algn="ctr"/>
                      <a:r>
                        <a:rPr lang="en-US" altLang="zh-TW" dirty="0" smtClean="0"/>
                        <a:t>VC</a:t>
                      </a:r>
                      <a:endParaRPr lang="zh-TW" altLang="en-US" dirty="0"/>
                    </a:p>
                  </a:txBody>
                  <a:tcPr anchor="ctr"/>
                </a:tc>
                <a:tc>
                  <a:txBody>
                    <a:bodyPr/>
                    <a:lstStyle/>
                    <a:p>
                      <a:pPr algn="ctr"/>
                      <a:r>
                        <a:rPr lang="zh-TW" altLang="en-US" dirty="0" smtClean="0"/>
                        <a:t>登入</a:t>
                      </a:r>
                      <a:r>
                        <a:rPr lang="en-US" altLang="zh-TW" dirty="0" smtClean="0"/>
                        <a:t>, </a:t>
                      </a:r>
                      <a:r>
                        <a:rPr lang="zh-TW" altLang="en-US" dirty="0" smtClean="0"/>
                        <a:t>管理第</a:t>
                      </a:r>
                      <a:r>
                        <a:rPr lang="en-US" altLang="zh-TW" dirty="0" smtClean="0"/>
                        <a:t> 1 </a:t>
                      </a:r>
                      <a:r>
                        <a:rPr lang="zh-TW" altLang="en-US" dirty="0" smtClean="0"/>
                        <a:t>頁</a:t>
                      </a:r>
                      <a:r>
                        <a:rPr lang="en-US" altLang="zh-TW" dirty="0" smtClean="0"/>
                        <a:t>,</a:t>
                      </a:r>
                      <a:r>
                        <a:rPr lang="zh-TW" altLang="en-US" dirty="0" smtClean="0"/>
                        <a:t>可以捲閱</a:t>
                      </a:r>
                      <a:endParaRPr lang="zh-TW" altLang="en-US" dirty="0"/>
                    </a:p>
                  </a:txBody>
                  <a:tcPr anchor="ctr"/>
                </a:tc>
              </a:tr>
              <a:tr h="791975">
                <a:tc>
                  <a:txBody>
                    <a:bodyPr/>
                    <a:lstStyle/>
                    <a:p>
                      <a:pPr algn="ctr"/>
                      <a:r>
                        <a:rPr lang="en-US" altLang="zh-TW" b="0" dirty="0" smtClean="0">
                          <a:solidFill>
                            <a:schemeClr val="tx1"/>
                          </a:solidFill>
                        </a:rPr>
                        <a:t>2</a:t>
                      </a:r>
                      <a:endParaRPr lang="zh-TW" altLang="en-US" b="0" dirty="0">
                        <a:solidFill>
                          <a:schemeClr val="tx1"/>
                        </a:solidFill>
                      </a:endParaRPr>
                    </a:p>
                  </a:txBody>
                  <a:tcPr anchor="ctr"/>
                </a:tc>
                <a:tc>
                  <a:txBody>
                    <a:bodyPr/>
                    <a:lstStyle/>
                    <a:p>
                      <a:pPr algn="ctr"/>
                      <a:r>
                        <a:rPr lang="en-US" altLang="zh-TW" dirty="0" err="1" smtClean="0"/>
                        <a:t>SignOutViewController.swift</a:t>
                      </a:r>
                      <a:endParaRPr lang="zh-TW" altLang="en-US" dirty="0"/>
                    </a:p>
                  </a:txBody>
                  <a:tcPr anchor="ctr"/>
                </a:tc>
                <a:tc>
                  <a:txBody>
                    <a:bodyPr/>
                    <a:lstStyle/>
                    <a:p>
                      <a:pPr algn="ctr"/>
                      <a:r>
                        <a:rPr lang="en-US" altLang="zh-TW" dirty="0" smtClean="0"/>
                        <a:t>VC</a:t>
                      </a:r>
                      <a:endParaRPr lang="zh-TW" altLang="en-US" dirty="0"/>
                    </a:p>
                  </a:txBody>
                  <a:tcPr anchor="ctr"/>
                </a:tc>
                <a:tc>
                  <a:txBody>
                    <a:bodyPr/>
                    <a:lstStyle/>
                    <a:p>
                      <a:pPr algn="ctr"/>
                      <a:r>
                        <a:rPr lang="zh-TW" altLang="en-US" dirty="0" smtClean="0"/>
                        <a:t>註冊</a:t>
                      </a:r>
                      <a:r>
                        <a:rPr lang="en-US" altLang="zh-TW" dirty="0" smtClean="0"/>
                        <a:t>, </a:t>
                      </a:r>
                      <a:r>
                        <a:rPr lang="zh-TW" altLang="en-US" dirty="0" smtClean="0"/>
                        <a:t>管理第</a:t>
                      </a:r>
                      <a:r>
                        <a:rPr lang="en-US" altLang="zh-TW" dirty="0" smtClean="0"/>
                        <a:t> 2</a:t>
                      </a:r>
                      <a:r>
                        <a:rPr lang="en-US" altLang="zh-TW" baseline="0" dirty="0" smtClean="0"/>
                        <a:t> </a:t>
                      </a:r>
                      <a:r>
                        <a:rPr lang="zh-TW" altLang="en-US" dirty="0" smtClean="0"/>
                        <a:t>頁可以秀圖文</a:t>
                      </a:r>
                      <a:endParaRPr lang="zh-TW" altLang="en-US" dirty="0"/>
                    </a:p>
                  </a:txBody>
                  <a:tcPr anchor="ctr"/>
                </a:tc>
              </a:tr>
              <a:tr h="791975">
                <a:tc>
                  <a:txBody>
                    <a:bodyPr/>
                    <a:lstStyle/>
                    <a:p>
                      <a:pPr algn="ctr"/>
                      <a:r>
                        <a:rPr lang="en-US" altLang="zh-TW" b="0" dirty="0" smtClean="0">
                          <a:solidFill>
                            <a:schemeClr val="tx1"/>
                          </a:solidFill>
                        </a:rPr>
                        <a:t>3</a:t>
                      </a:r>
                      <a:endParaRPr lang="zh-TW" altLang="en-US" b="0" dirty="0">
                        <a:solidFill>
                          <a:schemeClr val="tx1"/>
                        </a:solidFill>
                      </a:endParaRPr>
                    </a:p>
                  </a:txBody>
                  <a:tcPr anchor="ctr"/>
                </a:tc>
                <a:tc>
                  <a:txBody>
                    <a:bodyPr/>
                    <a:lstStyle/>
                    <a:p>
                      <a:pPr algn="ctr"/>
                      <a:r>
                        <a:rPr lang="en-US" altLang="zh-TW" dirty="0" err="1" smtClean="0"/>
                        <a:t>MainFlowViewController</a:t>
                      </a:r>
                      <a:endParaRPr lang="zh-TW" altLang="en-US" dirty="0"/>
                    </a:p>
                  </a:txBody>
                  <a:tcPr anchor="ctr"/>
                </a:tc>
                <a:tc>
                  <a:txBody>
                    <a:bodyPr/>
                    <a:lstStyle/>
                    <a:p>
                      <a:pPr algn="ctr"/>
                      <a:r>
                        <a:rPr lang="en-US" altLang="zh-TW" dirty="0" smtClean="0"/>
                        <a:t>VC</a:t>
                      </a:r>
                      <a:endParaRPr lang="zh-TW" altLang="en-US" dirty="0"/>
                    </a:p>
                  </a:txBody>
                  <a:tcPr anchor="ctr"/>
                </a:tc>
                <a:tc>
                  <a:txBody>
                    <a:bodyPr/>
                    <a:lstStyle/>
                    <a:p>
                      <a:pPr algn="ctr"/>
                      <a:r>
                        <a:rPr lang="zh-TW" altLang="en-US" dirty="0" smtClean="0"/>
                        <a:t>主頁面入口</a:t>
                      </a:r>
                      <a:endParaRPr lang="zh-TW" altLang="en-US" dirty="0"/>
                    </a:p>
                  </a:txBody>
                  <a:tcPr anchor="ctr"/>
                </a:tc>
              </a:tr>
              <a:tr h="791975">
                <a:tc>
                  <a:txBody>
                    <a:bodyPr/>
                    <a:lstStyle/>
                    <a:p>
                      <a:pPr algn="ctr"/>
                      <a:r>
                        <a:rPr lang="en-US" altLang="zh-TW" b="0" dirty="0" smtClean="0">
                          <a:solidFill>
                            <a:schemeClr val="tx1"/>
                          </a:solidFill>
                        </a:rPr>
                        <a:t>4</a:t>
                      </a:r>
                      <a:endParaRPr lang="zh-TW" altLang="en-US" b="0" dirty="0">
                        <a:solidFill>
                          <a:schemeClr val="tx1"/>
                        </a:solidFill>
                      </a:endParaRPr>
                    </a:p>
                  </a:txBody>
                  <a:tcPr anchor="ctr"/>
                </a:tc>
                <a:tc>
                  <a:txBody>
                    <a:bodyPr/>
                    <a:lstStyle/>
                    <a:p>
                      <a:pPr algn="ctr"/>
                      <a:r>
                        <a:rPr lang="en-US" altLang="zh-TW" dirty="0" err="1" smtClean="0"/>
                        <a:t>FeedViewController</a:t>
                      </a:r>
                      <a:endParaRPr lang="zh-TW" altLang="en-US" dirty="0"/>
                    </a:p>
                  </a:txBody>
                  <a:tcPr anchor="ctr"/>
                </a:tc>
                <a:tc>
                  <a:txBody>
                    <a:bodyPr/>
                    <a:lstStyle/>
                    <a:p>
                      <a:pPr algn="ctr"/>
                      <a:r>
                        <a:rPr lang="en-US" altLang="zh-TW" dirty="0" smtClean="0"/>
                        <a:t>VC</a:t>
                      </a:r>
                      <a:endParaRPr lang="zh-TW" altLang="en-US" dirty="0"/>
                    </a:p>
                  </a:txBody>
                  <a:tcPr anchor="ctr"/>
                </a:tc>
                <a:tc>
                  <a:txBody>
                    <a:bodyPr/>
                    <a:lstStyle/>
                    <a:p>
                      <a:pPr algn="ctr"/>
                      <a:r>
                        <a:rPr lang="zh-TW" altLang="en-US" dirty="0" smtClean="0"/>
                        <a:t>主頁面入口</a:t>
                      </a:r>
                      <a:endParaRPr lang="zh-TW" altLang="en-US" dirty="0"/>
                    </a:p>
                  </a:txBody>
                  <a:tcPr anchor="ctr"/>
                </a:tc>
              </a:tr>
            </a:tbl>
          </a:graphicData>
        </a:graphic>
      </p:graphicFrame>
    </p:spTree>
    <p:extLst>
      <p:ext uri="{BB962C8B-B14F-4D97-AF65-F5344CB8AC3E}">
        <p14:creationId xmlns:p14="http://schemas.microsoft.com/office/powerpoint/2010/main" val="1465095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用</a:t>
            </a:r>
            <a:r>
              <a:rPr kumimoji="1" lang="en-US" altLang="zh-TW" dirty="0"/>
              <a:t> guard </a:t>
            </a:r>
            <a:r>
              <a:rPr kumimoji="1" lang="zh-TW" altLang="en-US" dirty="0"/>
              <a:t>處理</a:t>
            </a:r>
            <a:r>
              <a:rPr kumimoji="1" lang="en-US" altLang="zh-TW" dirty="0"/>
              <a:t> optional</a:t>
            </a:r>
            <a:endParaRPr kumimoji="1" lang="zh-TW" altLang="en-US" dirty="0"/>
          </a:p>
        </p:txBody>
      </p:sp>
      <p:sp>
        <p:nvSpPr>
          <p:cNvPr id="3" name="內容版面配置區 2"/>
          <p:cNvSpPr>
            <a:spLocks noGrp="1"/>
          </p:cNvSpPr>
          <p:nvPr>
            <p:ph idx="1"/>
          </p:nvPr>
        </p:nvSpPr>
        <p:spPr>
          <a:xfrm>
            <a:off x="229251" y="749011"/>
            <a:ext cx="8693313" cy="1429784"/>
          </a:xfrm>
        </p:spPr>
        <p:txBody>
          <a:bodyPr>
            <a:normAutofit fontScale="92500"/>
          </a:bodyPr>
          <a:lstStyle/>
          <a:p>
            <a:r>
              <a:rPr kumimoji="1" lang="en-US" altLang="zh-TW" dirty="0" smtClean="0"/>
              <a:t>If let </a:t>
            </a:r>
            <a:r>
              <a:rPr kumimoji="1" lang="zh-TW" altLang="en-US" dirty="0" smtClean="0"/>
              <a:t>之外的另一種方法</a:t>
            </a:r>
            <a:r>
              <a:rPr kumimoji="1" lang="en-US" altLang="zh-TW" dirty="0" smtClean="0"/>
              <a:t>.</a:t>
            </a:r>
          </a:p>
          <a:p>
            <a:r>
              <a:rPr kumimoji="1" lang="zh-TW" altLang="en-US" dirty="0" smtClean="0"/>
              <a:t>有</a:t>
            </a:r>
            <a:r>
              <a:rPr kumimoji="1" lang="en-US" altLang="zh-TW" dirty="0" smtClean="0"/>
              <a:t> Early return </a:t>
            </a:r>
            <a:r>
              <a:rPr kumimoji="1" lang="zh-TW" altLang="en-US" dirty="0" smtClean="0"/>
              <a:t>的含義</a:t>
            </a:r>
            <a:endParaRPr kumimoji="1" lang="en-US" altLang="zh-TW" dirty="0" smtClean="0"/>
          </a:p>
          <a:p>
            <a:r>
              <a:rPr kumimoji="1" lang="zh-TW" altLang="en-US" dirty="0" smtClean="0"/>
              <a:t>如果條件不滿足立刻執行</a:t>
            </a:r>
            <a:r>
              <a:rPr kumimoji="1" lang="en-US" altLang="zh-TW" dirty="0" smtClean="0"/>
              <a:t> else { </a:t>
            </a:r>
            <a:r>
              <a:rPr kumimoji="1" lang="mr-IN" altLang="zh-TW" dirty="0" smtClean="0"/>
              <a:t>…</a:t>
            </a:r>
            <a:r>
              <a:rPr kumimoji="1" lang="en-US" altLang="zh-TW" dirty="0" smtClean="0"/>
              <a:t>..  }  </a:t>
            </a:r>
            <a:r>
              <a:rPr kumimoji="1" lang="zh-TW" altLang="en-US" dirty="0" smtClean="0"/>
              <a:t>裡頭的方法</a:t>
            </a:r>
            <a:r>
              <a:rPr kumimoji="1" lang="en-US" altLang="zh-TW" dirty="0" smtClean="0"/>
              <a:t>! </a:t>
            </a:r>
            <a:r>
              <a:rPr kumimoji="1" lang="zh-TW" altLang="en-US" dirty="0" smtClean="0"/>
              <a:t>通常是跳開</a:t>
            </a:r>
            <a:r>
              <a:rPr kumimoji="1" lang="en-US" altLang="zh-TW" dirty="0" smtClean="0"/>
              <a:t>!</a:t>
            </a:r>
          </a:p>
        </p:txBody>
      </p:sp>
      <p:pic>
        <p:nvPicPr>
          <p:cNvPr id="4" name="圖片 3" descr="螢幕快照 2017-04-04 上午10.22.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385" y="2529153"/>
            <a:ext cx="6961310" cy="3113430"/>
          </a:xfrm>
          <a:prstGeom prst="rect">
            <a:avLst/>
          </a:prstGeom>
        </p:spPr>
      </p:pic>
      <p:sp>
        <p:nvSpPr>
          <p:cNvPr id="7" name="矩形圖說文字 6"/>
          <p:cNvSpPr/>
          <p:nvPr/>
        </p:nvSpPr>
        <p:spPr>
          <a:xfrm>
            <a:off x="6626597" y="4029128"/>
            <a:ext cx="1627909" cy="706560"/>
          </a:xfrm>
          <a:prstGeom prst="wedgeRectCallout">
            <a:avLst>
              <a:gd name="adj1" fmla="val -54387"/>
              <a:gd name="adj2" fmla="val 72188"/>
            </a:avLst>
          </a:prstGeom>
          <a:solidFill>
            <a:srgbClr val="FFFF00"/>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需求輸入的</a:t>
            </a:r>
            <a:r>
              <a:rPr kumimoji="1" lang="en-US" altLang="zh-TW" dirty="0" smtClean="0">
                <a:solidFill>
                  <a:srgbClr val="FF0000"/>
                </a:solidFill>
              </a:rPr>
              <a:t> email </a:t>
            </a:r>
            <a:r>
              <a:rPr kumimoji="1" lang="zh-TW" altLang="en-US" dirty="0" smtClean="0">
                <a:solidFill>
                  <a:srgbClr val="FF0000"/>
                </a:solidFill>
              </a:rPr>
              <a:t>是</a:t>
            </a:r>
            <a:r>
              <a:rPr kumimoji="1" lang="en-US" altLang="zh-TW" dirty="0">
                <a:solidFill>
                  <a:srgbClr val="FF0000"/>
                </a:solidFill>
              </a:rPr>
              <a:t> </a:t>
            </a:r>
            <a:r>
              <a:rPr kumimoji="1" lang="en-US" altLang="zh-TW" dirty="0" smtClean="0">
                <a:solidFill>
                  <a:srgbClr val="FF0000"/>
                </a:solidFill>
              </a:rPr>
              <a:t>String</a:t>
            </a:r>
            <a:endParaRPr kumimoji="1" lang="zh-TW" altLang="en-US" dirty="0">
              <a:solidFill>
                <a:srgbClr val="FF0000"/>
              </a:solidFill>
            </a:endParaRPr>
          </a:p>
        </p:txBody>
      </p:sp>
      <p:sp>
        <p:nvSpPr>
          <p:cNvPr id="8" name="矩形圖說文字 7"/>
          <p:cNvSpPr/>
          <p:nvPr/>
        </p:nvSpPr>
        <p:spPr>
          <a:xfrm>
            <a:off x="104996" y="3438971"/>
            <a:ext cx="1627909" cy="706560"/>
          </a:xfrm>
          <a:prstGeom prst="wedgeRectCallout">
            <a:avLst>
              <a:gd name="adj1" fmla="val 92890"/>
              <a:gd name="adj2" fmla="val 118675"/>
            </a:avLst>
          </a:prstGeom>
          <a:solidFill>
            <a:srgbClr val="FFFF00"/>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err="1" smtClean="0">
                <a:solidFill>
                  <a:srgbClr val="FF0000"/>
                </a:solidFill>
              </a:rPr>
              <a:t>textField</a:t>
            </a:r>
            <a:r>
              <a:rPr kumimoji="1" lang="en-US" altLang="zh-TW" dirty="0" smtClean="0">
                <a:solidFill>
                  <a:srgbClr val="FF0000"/>
                </a:solidFill>
              </a:rPr>
              <a:t> </a:t>
            </a:r>
            <a:r>
              <a:rPr kumimoji="1" lang="zh-TW" altLang="en-US" dirty="0" smtClean="0">
                <a:solidFill>
                  <a:srgbClr val="FF0000"/>
                </a:solidFill>
              </a:rPr>
              <a:t>讀出的是</a:t>
            </a:r>
            <a:r>
              <a:rPr kumimoji="1" lang="en-US" altLang="zh-TW" dirty="0" smtClean="0">
                <a:solidFill>
                  <a:srgbClr val="FF0000"/>
                </a:solidFill>
              </a:rPr>
              <a:t> String?</a:t>
            </a:r>
            <a:endParaRPr kumimoji="1" lang="zh-TW" altLang="en-US" dirty="0">
              <a:solidFill>
                <a:srgbClr val="FF0000"/>
              </a:solidFill>
            </a:endParaRPr>
          </a:p>
        </p:txBody>
      </p:sp>
      <p:sp>
        <p:nvSpPr>
          <p:cNvPr id="9" name="矩形 8"/>
          <p:cNvSpPr/>
          <p:nvPr/>
        </p:nvSpPr>
        <p:spPr>
          <a:xfrm>
            <a:off x="3185759" y="5405926"/>
            <a:ext cx="2868276" cy="1020968"/>
          </a:xfrm>
          <a:prstGeom prst="rect">
            <a:avLst/>
          </a:prstGeom>
          <a:solidFill>
            <a:schemeClr val="accent3">
              <a:lumMod val="40000"/>
              <a:lumOff val="60000"/>
            </a:schemeClr>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sz="2400" dirty="0" smtClean="0">
                <a:solidFill>
                  <a:srgbClr val="FF0000"/>
                </a:solidFill>
              </a:rPr>
              <a:t>因此需要處理</a:t>
            </a:r>
            <a:r>
              <a:rPr kumimoji="1" lang="en-US" altLang="zh-TW" sz="2400" dirty="0" smtClean="0">
                <a:solidFill>
                  <a:srgbClr val="FF0000"/>
                </a:solidFill>
              </a:rPr>
              <a:t> Data Type </a:t>
            </a:r>
            <a:r>
              <a:rPr kumimoji="1" lang="zh-TW" altLang="en-US" sz="2400" dirty="0" smtClean="0">
                <a:solidFill>
                  <a:srgbClr val="FF0000"/>
                </a:solidFill>
              </a:rPr>
              <a:t>的差異</a:t>
            </a:r>
            <a:r>
              <a:rPr kumimoji="1" lang="en-US" altLang="zh-TW" sz="2400" dirty="0" smtClean="0">
                <a:solidFill>
                  <a:srgbClr val="FF0000"/>
                </a:solidFill>
              </a:rPr>
              <a:t>!</a:t>
            </a:r>
            <a:endParaRPr kumimoji="1" lang="zh-TW" altLang="en-US" sz="2400" dirty="0">
              <a:solidFill>
                <a:srgbClr val="FF0000"/>
              </a:solidFill>
            </a:endParaRPr>
          </a:p>
        </p:txBody>
      </p:sp>
    </p:spTree>
    <p:extLst>
      <p:ext uri="{BB962C8B-B14F-4D97-AF65-F5344CB8AC3E}">
        <p14:creationId xmlns:p14="http://schemas.microsoft.com/office/powerpoint/2010/main" val="71702727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17075</TotalTime>
  <Words>1348</Words>
  <Application>Microsoft Macintosh PowerPoint</Application>
  <PresentationFormat>如螢幕大小 (4:3)</PresentationFormat>
  <Paragraphs>364</Paragraphs>
  <Slides>44</Slides>
  <Notes>0</Notes>
  <HiddenSlides>0</HiddenSlides>
  <MMClips>0</MMClips>
  <ScaleCrop>false</ScaleCrop>
  <HeadingPairs>
    <vt:vector size="4" baseType="variant">
      <vt:variant>
        <vt:lpstr>佈景主題</vt:lpstr>
      </vt:variant>
      <vt:variant>
        <vt:i4>1</vt:i4>
      </vt:variant>
      <vt:variant>
        <vt:lpstr>投影片標題</vt:lpstr>
      </vt:variant>
      <vt:variant>
        <vt:i4>44</vt:i4>
      </vt:variant>
    </vt:vector>
  </HeadingPairs>
  <TitlesOfParts>
    <vt:vector size="45" baseType="lpstr">
      <vt:lpstr>Office 佈景主題</vt:lpstr>
      <vt:lpstr>iOS Dev 筆記 08 社群網頁</vt:lpstr>
      <vt:lpstr>功能需求</vt:lpstr>
      <vt:lpstr>連接 Firebase - 見錄像檔</vt:lpstr>
      <vt:lpstr>功能需求</vt:lpstr>
      <vt:lpstr>連接 Firebase - 見錄像檔</vt:lpstr>
      <vt:lpstr>連接 Firebase - 見錄像檔</vt:lpstr>
      <vt:lpstr>連接 Firebase - 見錄像檔(3-27 之2)</vt:lpstr>
      <vt:lpstr>程式分析</vt:lpstr>
      <vt:lpstr>用 guard 處理 optional</vt:lpstr>
      <vt:lpstr>用 guard 處理 optional</vt:lpstr>
      <vt:lpstr>用 guard 處理 optional</vt:lpstr>
      <vt:lpstr>Firebase 資料庫小結</vt:lpstr>
      <vt:lpstr>進入點管理</vt:lpstr>
      <vt:lpstr>用 guard 處理 optional</vt:lpstr>
      <vt:lpstr>進入點管理</vt:lpstr>
      <vt:lpstr>進入點管理</vt:lpstr>
      <vt:lpstr>用戶管理頁面規劃</vt:lpstr>
      <vt:lpstr>取用圖庫相片秀圖</vt:lpstr>
      <vt:lpstr>相片管理</vt:lpstr>
      <vt:lpstr>取用圖庫相片秀圖</vt:lpstr>
      <vt:lpstr>取用圖庫相片秀圖程序</vt:lpstr>
      <vt:lpstr>取用圖庫相片秀圖</vt:lpstr>
      <vt:lpstr>取用圖庫相片秀圖</vt:lpstr>
      <vt:lpstr>取用圖庫相片秀圖</vt:lpstr>
      <vt:lpstr>取用圖庫相片秀圖</vt:lpstr>
      <vt:lpstr>取用圖庫相片秀圖</vt:lpstr>
      <vt:lpstr>規劃選圖拍照提示窗</vt:lpstr>
      <vt:lpstr>alert vs action</vt:lpstr>
      <vt:lpstr>規劃選圖拍照提示窗</vt:lpstr>
      <vt:lpstr>規劃選圖拍照提示窗 1. alert</vt:lpstr>
      <vt:lpstr>規劃選圖拍照提示窗 2. action</vt:lpstr>
      <vt:lpstr>規劃選圖拍照提示窗程式順序 1</vt:lpstr>
      <vt:lpstr>規劃選圖拍照提示窗程式順序 2</vt:lpstr>
      <vt:lpstr>規劃選圖拍照提示窗</vt:lpstr>
      <vt:lpstr>資料讀取及處理</vt:lpstr>
      <vt:lpstr>規劃選圖拍照提示窗</vt:lpstr>
      <vt:lpstr>上傳照片到 Firebase</vt:lpstr>
      <vt:lpstr>上傳照片到 Firebase</vt:lpstr>
      <vt:lpstr>上傳照片到 Firebase</vt:lpstr>
      <vt:lpstr>上傳照片到 Firebase</vt:lpstr>
      <vt:lpstr>Firebase RealTime Database</vt:lpstr>
      <vt:lpstr>Firebase 的即時資料處理: KeyWord</vt:lpstr>
      <vt:lpstr>Firebase 的即時資料處理</vt:lpstr>
      <vt:lpstr>Firebase 的即時資料處理</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呂 宜倩</dc:creator>
  <cp:lastModifiedBy>呂 宜倩</cp:lastModifiedBy>
  <cp:revision>488</cp:revision>
  <dcterms:created xsi:type="dcterms:W3CDTF">2017-03-07T01:33:20Z</dcterms:created>
  <dcterms:modified xsi:type="dcterms:W3CDTF">2017-04-06T07:56:13Z</dcterms:modified>
</cp:coreProperties>
</file>